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65"/>
  </p:notesMasterIdLst>
  <p:sldIdLst>
    <p:sldId id="256" r:id="rId2"/>
    <p:sldId id="369" r:id="rId3"/>
    <p:sldId id="316" r:id="rId4"/>
    <p:sldId id="371" r:id="rId5"/>
    <p:sldId id="405" r:id="rId6"/>
    <p:sldId id="406" r:id="rId7"/>
    <p:sldId id="407" r:id="rId8"/>
    <p:sldId id="408" r:id="rId9"/>
    <p:sldId id="412" r:id="rId10"/>
    <p:sldId id="413" r:id="rId11"/>
    <p:sldId id="437" r:id="rId12"/>
    <p:sldId id="415" r:id="rId13"/>
    <p:sldId id="416" r:id="rId14"/>
    <p:sldId id="438" r:id="rId15"/>
    <p:sldId id="439" r:id="rId16"/>
    <p:sldId id="440" r:id="rId17"/>
    <p:sldId id="441" r:id="rId18"/>
    <p:sldId id="442" r:id="rId19"/>
    <p:sldId id="410" r:id="rId20"/>
    <p:sldId id="425" r:id="rId21"/>
    <p:sldId id="426" r:id="rId22"/>
    <p:sldId id="427" r:id="rId23"/>
    <p:sldId id="428" r:id="rId24"/>
    <p:sldId id="429" r:id="rId25"/>
    <p:sldId id="430" r:id="rId26"/>
    <p:sldId id="409" r:id="rId27"/>
    <p:sldId id="411" r:id="rId28"/>
    <p:sldId id="431" r:id="rId29"/>
    <p:sldId id="432" r:id="rId30"/>
    <p:sldId id="372" r:id="rId31"/>
    <p:sldId id="373" r:id="rId32"/>
    <p:sldId id="375" r:id="rId33"/>
    <p:sldId id="376" r:id="rId34"/>
    <p:sldId id="403" r:id="rId35"/>
    <p:sldId id="418" r:id="rId36"/>
    <p:sldId id="419" r:id="rId37"/>
    <p:sldId id="420" r:id="rId38"/>
    <p:sldId id="421" r:id="rId39"/>
    <p:sldId id="377" r:id="rId40"/>
    <p:sldId id="378" r:id="rId41"/>
    <p:sldId id="390" r:id="rId42"/>
    <p:sldId id="391" r:id="rId43"/>
    <p:sldId id="393" r:id="rId44"/>
    <p:sldId id="394" r:id="rId45"/>
    <p:sldId id="423" r:id="rId46"/>
    <p:sldId id="395" r:id="rId47"/>
    <p:sldId id="396" r:id="rId48"/>
    <p:sldId id="397" r:id="rId49"/>
    <p:sldId id="398" r:id="rId50"/>
    <p:sldId id="399" r:id="rId51"/>
    <p:sldId id="424" r:id="rId52"/>
    <p:sldId id="400" r:id="rId53"/>
    <p:sldId id="401" r:id="rId54"/>
    <p:sldId id="433" r:id="rId55"/>
    <p:sldId id="434" r:id="rId56"/>
    <p:sldId id="435" r:id="rId57"/>
    <p:sldId id="436" r:id="rId58"/>
    <p:sldId id="402" r:id="rId59"/>
    <p:sldId id="382" r:id="rId60"/>
    <p:sldId id="387" r:id="rId61"/>
    <p:sldId id="389" r:id="rId62"/>
    <p:sldId id="388" r:id="rId63"/>
    <p:sldId id="422" r:id="rId64"/>
  </p:sldIdLst>
  <p:sldSz cx="9144000" cy="5143500" type="screen16x9"/>
  <p:notesSz cx="6858000" cy="9144000"/>
  <p:embeddedFontLst>
    <p:embeddedFont>
      <p:font typeface="Arial Black" panose="020B0A04020102020204" pitchFamily="34" charset="0"/>
      <p:bold r:id="rId66"/>
    </p:embeddedFont>
    <p:embeddedFont>
      <p:font typeface="Calibri" panose="020F0502020204030204" pitchFamily="34" charset="0"/>
      <p:regular r:id="rId67"/>
      <p:bold r:id="rId68"/>
      <p:italic r:id="rId69"/>
      <p:boldItalic r:id="rId70"/>
    </p:embeddedFont>
    <p:embeddedFont>
      <p:font typeface="Poppins" panose="00000500000000000000" pitchFamily="2" charset="-94"/>
      <p:regular r:id="rId71"/>
      <p:bold r:id="rId72"/>
      <p:italic r:id="rId73"/>
      <p:boldItalic r:id="rId74"/>
    </p:embeddedFont>
    <p:embeddedFont>
      <p:font typeface="Roboto" panose="02000000000000000000" pitchFamily="2" charset="0"/>
      <p:regular r:id="rId75"/>
      <p:bold r:id="rId76"/>
      <p:italic r:id="rId77"/>
      <p:boldItalic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54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64913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055031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428616580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866053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893151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933717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Content Placeholder 3"/>
          <p:cNvSpPr>
            <a:spLocks noGrp="1"/>
          </p:cNvSpPr>
          <p:nvPr>
            <p:ph sz="half" idx="2"/>
          </p:nvPr>
        </p:nvSpPr>
        <p:spPr>
          <a:xfrm>
            <a:off x="629842" y="1878806"/>
            <a:ext cx="3868340"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Content Placeholder 5"/>
          <p:cNvSpPr>
            <a:spLocks noGrp="1"/>
          </p:cNvSpPr>
          <p:nvPr>
            <p:ph sz="quarter" idx="4"/>
          </p:nvPr>
        </p:nvSpPr>
        <p:spPr>
          <a:xfrm>
            <a:off x="4629150" y="1878806"/>
            <a:ext cx="3887391" cy="276344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7668084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69351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2848749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254307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7781640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14365427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56140" y="2327563"/>
            <a:ext cx="8860779" cy="1790700"/>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tr-TR" sz="3600" dirty="0"/>
              <a:t>Makine Öğrenmesinin Temelleri </a:t>
            </a:r>
            <a:br>
              <a:rPr lang="tr-TR" sz="3600" dirty="0"/>
            </a:br>
            <a:r>
              <a:rPr lang="en-US" sz="3600" dirty="0"/>
              <a:t>|</a:t>
            </a:r>
            <a:r>
              <a:rPr lang="tr-TR" sz="3600" dirty="0"/>
              <a:t> Hafta</a:t>
            </a:r>
            <a:r>
              <a:rPr lang="en-US" sz="3600" dirty="0"/>
              <a:t> </a:t>
            </a:r>
            <a:r>
              <a:rPr lang="tr-TR" sz="3600" dirty="0"/>
              <a:t>5</a:t>
            </a:r>
            <a:br>
              <a:rPr lang="tr-TR" sz="3600" dirty="0"/>
            </a:br>
            <a:br>
              <a:rPr lang="tr-TR" sz="3600" dirty="0"/>
            </a:br>
            <a:r>
              <a:rPr lang="tr-TR" sz="3600" dirty="0"/>
              <a:t>Makine Öğrenmesi</a:t>
            </a:r>
            <a:br>
              <a:rPr lang="tr-TR" sz="3600" dirty="0"/>
            </a:br>
            <a:br>
              <a:rPr lang="tr-TR" sz="3600"/>
            </a:b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137458"/>
            <a:ext cx="7825740" cy="3416320"/>
          </a:xfrm>
          <a:prstGeom prst="rect">
            <a:avLst/>
          </a:prstGeom>
        </p:spPr>
        <p:txBody>
          <a:bodyPr wrap="square">
            <a:spAutoFit/>
          </a:bodyPr>
          <a:lstStyle/>
          <a:p>
            <a:pPr marL="285750" indent="-285750" algn="just">
              <a:buFont typeface="Arial" panose="020B0604020202020204" pitchFamily="34" charset="0"/>
              <a:buChar char="•"/>
            </a:pPr>
            <a:r>
              <a:rPr lang="tr-TR" dirty="0" err="1">
                <a:latin typeface="-apple-system"/>
              </a:rPr>
              <a:t>Linear</a:t>
            </a:r>
            <a:r>
              <a:rPr lang="tr-TR" dirty="0">
                <a:latin typeface="-apple-system"/>
              </a:rPr>
              <a:t> regresyon, 2 nicel veri arasındaki ilişkiyi özetler.</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Bağımsız değişkenlerin (X) değerlerini temel alarak bağımlı değişkeni (Y) tahmin etmenin bir yöntemidir.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Y bağımlı ve X bağımsız değişken olmak üzere, Y ile X değişkenleri arasındaki sebep-sonuç ilişkisini matematiksel model olarak ortaya koyan yönteme </a:t>
            </a:r>
            <a:r>
              <a:rPr lang="tr-TR" b="1" dirty="0">
                <a:latin typeface="-apple-system"/>
              </a:rPr>
              <a:t>regresyon</a:t>
            </a:r>
            <a:r>
              <a:rPr lang="tr-TR" dirty="0">
                <a:latin typeface="-apple-system"/>
              </a:rPr>
              <a:t> denir. </a:t>
            </a: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endParaRPr lang="tr-TR" dirty="0">
              <a:latin typeface="-apple-system"/>
            </a:endParaRPr>
          </a:p>
          <a:p>
            <a:pPr marL="285750" indent="-285750" algn="just">
              <a:buFont typeface="Arial" panose="020B0604020202020204" pitchFamily="34" charset="0"/>
              <a:buChar char="•"/>
            </a:pPr>
            <a:r>
              <a:rPr lang="tr-TR" dirty="0">
                <a:latin typeface="-apple-system"/>
              </a:rPr>
              <a:t>İki değişkenin doğrusal olarak birbirleri ile ilişkili olduğu varsayılmaktadır.</a:t>
            </a:r>
          </a:p>
          <a:p>
            <a:pPr marL="285750" indent="-285750" algn="just">
              <a:buFont typeface="Arial" panose="020B0604020202020204" pitchFamily="34" charset="0"/>
              <a:buChar char="•"/>
            </a:pPr>
            <a:endParaRPr lang="tr-TR" dirty="0">
              <a:latin typeface="-apple-system"/>
            </a:endParaRPr>
          </a:p>
        </p:txBody>
      </p:sp>
    </p:spTree>
    <p:extLst>
      <p:ext uri="{BB962C8B-B14F-4D97-AF65-F5344CB8AC3E}">
        <p14:creationId xmlns:p14="http://schemas.microsoft.com/office/powerpoint/2010/main" val="22881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pic>
        <p:nvPicPr>
          <p:cNvPr id="4" name="Resim 3">
            <a:extLst>
              <a:ext uri="{FF2B5EF4-FFF2-40B4-BE49-F238E27FC236}">
                <a16:creationId xmlns:a16="http://schemas.microsoft.com/office/drawing/2014/main" id="{D8139AF1-8129-9CA9-FC71-68EE62C1599E}"/>
              </a:ext>
            </a:extLst>
          </p:cNvPr>
          <p:cNvPicPr>
            <a:picLocks noChangeAspect="1"/>
          </p:cNvPicPr>
          <p:nvPr/>
        </p:nvPicPr>
        <p:blipFill>
          <a:blip r:embed="rId2"/>
          <a:stretch>
            <a:fillRect/>
          </a:stretch>
        </p:blipFill>
        <p:spPr>
          <a:xfrm>
            <a:off x="1488108" y="1724251"/>
            <a:ext cx="5425439" cy="3096000"/>
          </a:xfrm>
          <a:prstGeom prst="rect">
            <a:avLst/>
          </a:prstGeom>
        </p:spPr>
      </p:pic>
      <p:sp>
        <p:nvSpPr>
          <p:cNvPr id="5" name="Metin kutusu 4">
            <a:extLst>
              <a:ext uri="{FF2B5EF4-FFF2-40B4-BE49-F238E27FC236}">
                <a16:creationId xmlns:a16="http://schemas.microsoft.com/office/drawing/2014/main" id="{99BF9ED0-4A5B-CAC6-A30C-EE8589FCC1E7}"/>
              </a:ext>
            </a:extLst>
          </p:cNvPr>
          <p:cNvSpPr txBox="1"/>
          <p:nvPr/>
        </p:nvSpPr>
        <p:spPr>
          <a:xfrm>
            <a:off x="351183" y="1050587"/>
            <a:ext cx="7804526" cy="646331"/>
          </a:xfrm>
          <a:prstGeom prst="rect">
            <a:avLst/>
          </a:prstGeom>
          <a:noFill/>
        </p:spPr>
        <p:txBody>
          <a:bodyPr wrap="square" rtlCol="0">
            <a:spAutoFit/>
          </a:bodyPr>
          <a:lstStyle/>
          <a:p>
            <a:pPr algn="just"/>
            <a:r>
              <a:rPr lang="tr-TR" dirty="0">
                <a:latin typeface="Times New Roman" panose="02020603050405020304" pitchFamily="18" charset="0"/>
                <a:cs typeface="Times New Roman" panose="02020603050405020304" pitchFamily="18" charset="0"/>
              </a:rPr>
              <a:t>b</a:t>
            </a:r>
            <a:r>
              <a:rPr lang="tr-TR" baseline="-25000" dirty="0">
                <a:latin typeface="Times New Roman" panose="02020603050405020304" pitchFamily="18" charset="0"/>
                <a:cs typeface="Times New Roman" panose="02020603050405020304" pitchFamily="18" charset="0"/>
              </a:rPr>
              <a:t>0 </a:t>
            </a:r>
            <a:r>
              <a:rPr lang="tr-TR" dirty="0">
                <a:latin typeface="Times New Roman" panose="02020603050405020304" pitchFamily="18" charset="0"/>
                <a:cs typeface="Times New Roman" panose="02020603050405020304" pitchFamily="18" charset="0"/>
              </a:rPr>
              <a:t>aracın sabit fiyatı olarak düşünülebilir. x1 araç km, x2 hasar durumu, x3 ise vites türü bağımsız değişkenleri olarak düşünülebilir.</a:t>
            </a:r>
          </a:p>
        </p:txBody>
      </p:sp>
    </p:spTree>
    <p:extLst>
      <p:ext uri="{BB962C8B-B14F-4D97-AF65-F5344CB8AC3E}">
        <p14:creationId xmlns:p14="http://schemas.microsoft.com/office/powerpoint/2010/main" val="22131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11" name="Dikdörtgen 10"/>
          <p:cNvSpPr/>
          <p:nvPr/>
        </p:nvSpPr>
        <p:spPr>
          <a:xfrm>
            <a:off x="927579" y="1233752"/>
            <a:ext cx="8086881" cy="1877437"/>
          </a:xfrm>
          <a:prstGeom prst="rect">
            <a:avLst/>
          </a:prstGeom>
        </p:spPr>
        <p:txBody>
          <a:bodyPr wrap="square">
            <a:spAutoFit/>
          </a:bodyPr>
          <a:lstStyle/>
          <a:p>
            <a:r>
              <a:rPr lang="tr-TR" sz="1600" dirty="0" err="1"/>
              <a:t>Linear</a:t>
            </a:r>
            <a:r>
              <a:rPr lang="tr-TR" sz="1600" dirty="0"/>
              <a:t> Regresyon;</a:t>
            </a:r>
          </a:p>
          <a:p>
            <a:pPr marL="285750" indent="-285750">
              <a:buFont typeface="Arial" panose="020B0604020202020204" pitchFamily="34" charset="0"/>
              <a:buChar char="•"/>
            </a:pPr>
            <a:r>
              <a:rPr lang="tr-TR" sz="1600" dirty="0"/>
              <a:t>Hava durumu tahminlerinde</a:t>
            </a:r>
          </a:p>
          <a:p>
            <a:pPr marL="285750" indent="-285750">
              <a:buFont typeface="Arial" panose="020B0604020202020204" pitchFamily="34" charset="0"/>
              <a:buChar char="•"/>
            </a:pPr>
            <a:r>
              <a:rPr lang="tr-TR" sz="1600" dirty="0"/>
              <a:t>Borsa Tahminlerinde</a:t>
            </a:r>
          </a:p>
          <a:p>
            <a:pPr marL="285750" indent="-285750">
              <a:buFont typeface="Arial" panose="020B0604020202020204" pitchFamily="34" charset="0"/>
              <a:buChar char="•"/>
            </a:pPr>
            <a:r>
              <a:rPr lang="tr-TR" sz="1600" dirty="0"/>
              <a:t>Belirli bir bölgede ortalama ev fiyatlarını çıkarmada</a:t>
            </a:r>
          </a:p>
          <a:p>
            <a:pPr marL="285750" indent="-285750">
              <a:buFont typeface="Arial" panose="020B0604020202020204" pitchFamily="34" charset="0"/>
              <a:buChar char="•"/>
            </a:pPr>
            <a:r>
              <a:rPr lang="tr-TR" sz="1600" dirty="0"/>
              <a:t>Bir ürüne olan talebi gösterme vb. alanlarda kullanılmaktadır.</a:t>
            </a:r>
          </a:p>
          <a:p>
            <a:pPr marL="285750" indent="-285750" algn="just">
              <a:buFont typeface="Arial" panose="020B0604020202020204" pitchFamily="34" charset="0"/>
              <a:buChar char="•"/>
            </a:pPr>
            <a:endParaRPr lang="tr-TR" sz="1600" dirty="0">
              <a:latin typeface="-apple-system"/>
            </a:endParaRPr>
          </a:p>
          <a:p>
            <a:pPr marL="285750" indent="-285750" algn="just">
              <a:buFont typeface="Arial" panose="020B0604020202020204" pitchFamily="34" charset="0"/>
              <a:buChar char="•"/>
            </a:pPr>
            <a:endParaRPr lang="tr-TR" sz="1600" dirty="0">
              <a:latin typeface="-apple-system"/>
            </a:endParaRPr>
          </a:p>
        </p:txBody>
      </p:sp>
    </p:spTree>
    <p:extLst>
      <p:ext uri="{BB962C8B-B14F-4D97-AF65-F5344CB8AC3E}">
        <p14:creationId xmlns:p14="http://schemas.microsoft.com/office/powerpoint/2010/main" val="232486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sp>
        <p:nvSpPr>
          <p:cNvPr id="10" name="Dikdörtgen 9"/>
          <p:cNvSpPr/>
          <p:nvPr/>
        </p:nvSpPr>
        <p:spPr>
          <a:xfrm>
            <a:off x="927579" y="646607"/>
            <a:ext cx="4583306" cy="369332"/>
          </a:xfrm>
          <a:prstGeom prst="rect">
            <a:avLst/>
          </a:prstGeom>
        </p:spPr>
        <p:txBody>
          <a:bodyPr wrap="none">
            <a:spAutoFit/>
          </a:bodyPr>
          <a:lstStyle/>
          <a:p>
            <a:r>
              <a:rPr lang="tr-TR" b="1" dirty="0">
                <a:latin typeface="Poppins"/>
              </a:rPr>
              <a:t>Doğrusal Regresyon / </a:t>
            </a:r>
            <a:r>
              <a:rPr lang="tr-TR" b="1" dirty="0" err="1">
                <a:latin typeface="Poppins"/>
              </a:rPr>
              <a:t>Linear</a:t>
            </a:r>
            <a:r>
              <a:rPr lang="tr-TR" b="1" dirty="0">
                <a:latin typeface="Poppins"/>
              </a:rPr>
              <a:t> Regresyon</a:t>
            </a:r>
            <a:endParaRPr lang="tr-TR" b="1" i="0" dirty="0">
              <a:effectLst/>
              <a:latin typeface="Poppins"/>
            </a:endParaRPr>
          </a:p>
        </p:txBody>
      </p:sp>
      <p:sp>
        <p:nvSpPr>
          <p:cNvPr id="2" name="Dikdörtgen 1"/>
          <p:cNvSpPr/>
          <p:nvPr/>
        </p:nvSpPr>
        <p:spPr>
          <a:xfrm>
            <a:off x="914786" y="1209720"/>
            <a:ext cx="2749535" cy="369332"/>
          </a:xfrm>
          <a:prstGeom prst="rect">
            <a:avLst/>
          </a:prstGeom>
        </p:spPr>
        <p:txBody>
          <a:bodyPr wrap="none">
            <a:spAutoFit/>
          </a:bodyPr>
          <a:lstStyle/>
          <a:p>
            <a:r>
              <a:rPr lang="tr-TR" b="1" dirty="0">
                <a:latin typeface="Poppins"/>
              </a:rPr>
              <a:t>Adım 1 : Veri Ön işleme</a:t>
            </a:r>
            <a:endParaRPr lang="tr-TR" b="1" i="0" dirty="0">
              <a:effectLst/>
              <a:latin typeface="Poppins"/>
            </a:endParaRPr>
          </a:p>
        </p:txBody>
      </p:sp>
      <p:sp>
        <p:nvSpPr>
          <p:cNvPr id="7" name="Dikdörtgen 6"/>
          <p:cNvSpPr/>
          <p:nvPr/>
        </p:nvSpPr>
        <p:spPr>
          <a:xfrm>
            <a:off x="1569720" y="1551093"/>
            <a:ext cx="5158740" cy="1200329"/>
          </a:xfrm>
          <a:prstGeom prst="rect">
            <a:avLst/>
          </a:prstGeom>
        </p:spPr>
        <p:txBody>
          <a:bodyPr wrap="square">
            <a:spAutoFit/>
          </a:bodyPr>
          <a:lstStyle/>
          <a:p>
            <a:pPr algn="just">
              <a:buFont typeface="Arial" panose="020B0604020202020204" pitchFamily="34" charset="0"/>
              <a:buChar char="•"/>
            </a:pPr>
            <a:r>
              <a:rPr lang="tr-TR" dirty="0">
                <a:latin typeface="-apple-system"/>
              </a:rPr>
              <a:t>Kütüphanelerin </a:t>
            </a:r>
            <a:r>
              <a:rPr lang="tr-TR" dirty="0" err="1">
                <a:latin typeface="-apple-system"/>
              </a:rPr>
              <a:t>import</a:t>
            </a:r>
            <a:r>
              <a:rPr lang="tr-TR" dirty="0">
                <a:latin typeface="-apple-system"/>
              </a:rPr>
              <a:t> edilmesi,</a:t>
            </a:r>
          </a:p>
          <a:p>
            <a:pPr algn="just">
              <a:buFont typeface="Arial" panose="020B0604020202020204" pitchFamily="34" charset="0"/>
              <a:buChar char="•"/>
            </a:pPr>
            <a:r>
              <a:rPr lang="tr-TR" dirty="0">
                <a:latin typeface="-apple-system"/>
              </a:rPr>
              <a:t>Veri setinin yüklenmesi,</a:t>
            </a:r>
          </a:p>
          <a:p>
            <a:pPr algn="just">
              <a:buFont typeface="Arial" panose="020B0604020202020204" pitchFamily="34" charset="0"/>
              <a:buChar char="•"/>
            </a:pPr>
            <a:r>
              <a:rPr lang="tr-TR" dirty="0">
                <a:latin typeface="-apple-system"/>
              </a:rPr>
              <a:t>Eksik değerlerin kontrolü,</a:t>
            </a:r>
          </a:p>
          <a:p>
            <a:pPr algn="just">
              <a:buFont typeface="Arial" panose="020B0604020202020204" pitchFamily="34" charset="0"/>
              <a:buChar char="•"/>
            </a:pPr>
            <a:r>
              <a:rPr lang="tr-TR" dirty="0">
                <a:latin typeface="-apple-system"/>
              </a:rPr>
              <a:t>Veri Setinin test  ve </a:t>
            </a:r>
            <a:r>
              <a:rPr lang="tr-TR" dirty="0" err="1">
                <a:latin typeface="-apple-system"/>
              </a:rPr>
              <a:t>train</a:t>
            </a:r>
            <a:r>
              <a:rPr lang="tr-TR" dirty="0">
                <a:latin typeface="-apple-system"/>
              </a:rPr>
              <a:t> olarak bölünmesi,</a:t>
            </a:r>
            <a:endParaRPr lang="tr-TR" b="0" i="0" dirty="0">
              <a:effectLst/>
              <a:latin typeface="-apple-system"/>
            </a:endParaRPr>
          </a:p>
        </p:txBody>
      </p:sp>
      <p:sp>
        <p:nvSpPr>
          <p:cNvPr id="8" name="Dikdörtgen 7"/>
          <p:cNvSpPr/>
          <p:nvPr/>
        </p:nvSpPr>
        <p:spPr>
          <a:xfrm>
            <a:off x="927579" y="2755370"/>
            <a:ext cx="7228130" cy="369332"/>
          </a:xfrm>
          <a:prstGeom prst="rect">
            <a:avLst/>
          </a:prstGeom>
        </p:spPr>
        <p:txBody>
          <a:bodyPr wrap="square">
            <a:spAutoFit/>
          </a:bodyPr>
          <a:lstStyle/>
          <a:p>
            <a:r>
              <a:rPr lang="tr-TR" b="1" dirty="0">
                <a:latin typeface="Poppins"/>
              </a:rPr>
              <a:t>Adım 2 : Basit Doğrusal Regresyon Modelinin Uygulanması (Fit)</a:t>
            </a:r>
            <a:endParaRPr lang="tr-TR" b="1" i="0" dirty="0">
              <a:effectLst/>
              <a:latin typeface="Poppins"/>
            </a:endParaRPr>
          </a:p>
        </p:txBody>
      </p:sp>
      <p:sp>
        <p:nvSpPr>
          <p:cNvPr id="9" name="Dikdörtgen 8"/>
          <p:cNvSpPr/>
          <p:nvPr/>
        </p:nvSpPr>
        <p:spPr>
          <a:xfrm>
            <a:off x="1684144" y="3136064"/>
            <a:ext cx="5715000" cy="369332"/>
          </a:xfrm>
          <a:prstGeom prst="rect">
            <a:avLst/>
          </a:prstGeom>
        </p:spPr>
        <p:txBody>
          <a:bodyPr wrap="square">
            <a:spAutoFit/>
          </a:bodyPr>
          <a:lstStyle/>
          <a:p>
            <a:r>
              <a:rPr lang="tr-TR" dirty="0" err="1">
                <a:solidFill>
                  <a:schemeClr val="accent1"/>
                </a:solidFill>
                <a:latin typeface="-apple-system"/>
              </a:rPr>
              <a:t>from</a:t>
            </a:r>
            <a:r>
              <a:rPr lang="tr-TR" dirty="0">
                <a:solidFill>
                  <a:schemeClr val="accent1"/>
                </a:solidFill>
                <a:latin typeface="-apple-system"/>
              </a:rPr>
              <a:t> </a:t>
            </a:r>
            <a:r>
              <a:rPr lang="tr-TR" dirty="0" err="1">
                <a:solidFill>
                  <a:schemeClr val="accent1"/>
                </a:solidFill>
                <a:latin typeface="-apple-system"/>
              </a:rPr>
              <a:t>sklearn.linear_model</a:t>
            </a:r>
            <a:r>
              <a:rPr lang="tr-TR" dirty="0">
                <a:solidFill>
                  <a:schemeClr val="accent1"/>
                </a:solidFill>
                <a:latin typeface="-apple-system"/>
              </a:rPr>
              <a:t> </a:t>
            </a:r>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LinearRegression</a:t>
            </a:r>
            <a:endParaRPr lang="tr-TR" dirty="0">
              <a:solidFill>
                <a:schemeClr val="accent1"/>
              </a:solidFill>
            </a:endParaRPr>
          </a:p>
        </p:txBody>
      </p:sp>
      <p:sp>
        <p:nvSpPr>
          <p:cNvPr id="12" name="Dikdörtgen 11"/>
          <p:cNvSpPr/>
          <p:nvPr/>
        </p:nvSpPr>
        <p:spPr>
          <a:xfrm>
            <a:off x="1684144" y="3482871"/>
            <a:ext cx="5788572" cy="646331"/>
          </a:xfrm>
          <a:prstGeom prst="rect">
            <a:avLst/>
          </a:prstGeom>
        </p:spPr>
        <p:txBody>
          <a:bodyPr wrap="none">
            <a:spAutoFit/>
          </a:bodyPr>
          <a:lstStyle/>
          <a:p>
            <a:r>
              <a:rPr lang="tr-TR" dirty="0" err="1">
                <a:solidFill>
                  <a:schemeClr val="accent1"/>
                </a:solidFill>
                <a:latin typeface="-apple-system"/>
              </a:rPr>
              <a:t>regressor</a:t>
            </a:r>
            <a:r>
              <a:rPr lang="tr-TR" dirty="0">
                <a:solidFill>
                  <a:schemeClr val="accent1"/>
                </a:solidFill>
                <a:latin typeface="-apple-system"/>
              </a:rPr>
              <a:t> = </a:t>
            </a:r>
            <a:r>
              <a:rPr lang="tr-TR" dirty="0" err="1">
                <a:solidFill>
                  <a:schemeClr val="accent1"/>
                </a:solidFill>
                <a:latin typeface="-apple-system"/>
              </a:rPr>
              <a:t>LinearRegression</a:t>
            </a:r>
            <a:r>
              <a:rPr lang="tr-TR" dirty="0">
                <a:solidFill>
                  <a:schemeClr val="accent1"/>
                </a:solidFill>
                <a:latin typeface="-apple-system"/>
              </a:rPr>
              <a:t>()   </a:t>
            </a:r>
            <a:r>
              <a:rPr lang="tr-TR" dirty="0" err="1">
                <a:solidFill>
                  <a:schemeClr val="accent1"/>
                </a:solidFill>
                <a:latin typeface="-apple-system"/>
              </a:rPr>
              <a:t>regressor.fit</a:t>
            </a:r>
            <a:r>
              <a:rPr lang="tr-TR" dirty="0">
                <a:solidFill>
                  <a:schemeClr val="accent1"/>
                </a:solidFill>
                <a:latin typeface="-apple-system"/>
              </a:rPr>
              <a:t>(</a:t>
            </a:r>
            <a:r>
              <a:rPr lang="tr-TR" dirty="0" err="1">
                <a:solidFill>
                  <a:schemeClr val="accent1"/>
                </a:solidFill>
                <a:latin typeface="-apple-system"/>
              </a:rPr>
              <a:t>x_train,y_train</a:t>
            </a:r>
            <a:r>
              <a:rPr lang="tr-TR" dirty="0">
                <a:solidFill>
                  <a:schemeClr val="accent1"/>
                </a:solidFill>
                <a:latin typeface="-apple-system"/>
              </a:rPr>
              <a:t>)</a:t>
            </a:r>
          </a:p>
          <a:p>
            <a:endParaRPr lang="tr-TR" dirty="0">
              <a:solidFill>
                <a:schemeClr val="accent1"/>
              </a:solidFill>
            </a:endParaRPr>
          </a:p>
        </p:txBody>
      </p:sp>
      <p:sp>
        <p:nvSpPr>
          <p:cNvPr id="13" name="Dikdörtgen 12"/>
          <p:cNvSpPr/>
          <p:nvPr/>
        </p:nvSpPr>
        <p:spPr>
          <a:xfrm>
            <a:off x="901995" y="3825237"/>
            <a:ext cx="3630033" cy="369332"/>
          </a:xfrm>
          <a:prstGeom prst="rect">
            <a:avLst/>
          </a:prstGeom>
        </p:spPr>
        <p:txBody>
          <a:bodyPr wrap="none">
            <a:spAutoFit/>
          </a:bodyPr>
          <a:lstStyle/>
          <a:p>
            <a:r>
              <a:rPr lang="tr-TR" b="1" dirty="0">
                <a:latin typeface="Poppins"/>
              </a:rPr>
              <a:t>Adım 3 : Sonucu Tahmin Etmek</a:t>
            </a:r>
            <a:endParaRPr lang="tr-TR" b="1" i="0" dirty="0">
              <a:effectLst/>
              <a:latin typeface="Poppins"/>
            </a:endParaRPr>
          </a:p>
        </p:txBody>
      </p:sp>
      <p:sp>
        <p:nvSpPr>
          <p:cNvPr id="14" name="Dikdörtgen 13"/>
          <p:cNvSpPr/>
          <p:nvPr/>
        </p:nvSpPr>
        <p:spPr>
          <a:xfrm>
            <a:off x="1684144" y="4158995"/>
            <a:ext cx="3679277" cy="369332"/>
          </a:xfrm>
          <a:prstGeom prst="rect">
            <a:avLst/>
          </a:prstGeom>
        </p:spPr>
        <p:txBody>
          <a:bodyPr wrap="none">
            <a:spAutoFit/>
          </a:bodyPr>
          <a:lstStyle/>
          <a:p>
            <a:r>
              <a:rPr lang="tr-TR" dirty="0" err="1">
                <a:solidFill>
                  <a:schemeClr val="accent1"/>
                </a:solidFill>
                <a:latin typeface="-apple-system"/>
              </a:rPr>
              <a:t>y_pred</a:t>
            </a:r>
            <a:r>
              <a:rPr lang="tr-TR" dirty="0">
                <a:solidFill>
                  <a:schemeClr val="accent1"/>
                </a:solidFill>
                <a:latin typeface="-apple-system"/>
              </a:rPr>
              <a:t> = </a:t>
            </a:r>
            <a:r>
              <a:rPr lang="tr-TR" dirty="0" err="1">
                <a:solidFill>
                  <a:schemeClr val="accent1"/>
                </a:solidFill>
                <a:latin typeface="-apple-system"/>
              </a:rPr>
              <a:t>regressor.predict</a:t>
            </a:r>
            <a:r>
              <a:rPr lang="tr-TR" dirty="0">
                <a:solidFill>
                  <a:schemeClr val="accent1"/>
                </a:solidFill>
                <a:latin typeface="-apple-system"/>
              </a:rPr>
              <a:t>(</a:t>
            </a:r>
            <a:r>
              <a:rPr lang="tr-TR" dirty="0" err="1">
                <a:solidFill>
                  <a:schemeClr val="accent1"/>
                </a:solidFill>
                <a:latin typeface="-apple-system"/>
              </a:rPr>
              <a:t>X_test</a:t>
            </a:r>
            <a:r>
              <a:rPr lang="tr-TR" dirty="0">
                <a:solidFill>
                  <a:schemeClr val="accent1"/>
                </a:solidFill>
                <a:latin typeface="-apple-system"/>
              </a:rPr>
              <a:t>)</a:t>
            </a:r>
            <a:endParaRPr lang="tr-TR" dirty="0">
              <a:solidFill>
                <a:schemeClr val="accent1"/>
              </a:solidFill>
            </a:endParaRPr>
          </a:p>
        </p:txBody>
      </p:sp>
      <p:sp>
        <p:nvSpPr>
          <p:cNvPr id="15" name="Dikdörtgen 14"/>
          <p:cNvSpPr/>
          <p:nvPr/>
        </p:nvSpPr>
        <p:spPr>
          <a:xfrm>
            <a:off x="889202" y="4525772"/>
            <a:ext cx="2775119" cy="369332"/>
          </a:xfrm>
          <a:prstGeom prst="rect">
            <a:avLst/>
          </a:prstGeom>
        </p:spPr>
        <p:txBody>
          <a:bodyPr wrap="none">
            <a:spAutoFit/>
          </a:bodyPr>
          <a:lstStyle/>
          <a:p>
            <a:pPr algn="just"/>
            <a:r>
              <a:rPr lang="tr-TR" b="1" dirty="0">
                <a:latin typeface="Poppins"/>
              </a:rPr>
              <a:t>Adım 4 : Görselleştirme</a:t>
            </a:r>
            <a:endParaRPr lang="tr-TR" b="1" i="0" dirty="0">
              <a:effectLst/>
              <a:latin typeface="Poppins"/>
            </a:endParaRPr>
          </a:p>
        </p:txBody>
      </p:sp>
      <p:sp>
        <p:nvSpPr>
          <p:cNvPr id="16" name="Dikdörtgen 15"/>
          <p:cNvSpPr/>
          <p:nvPr/>
        </p:nvSpPr>
        <p:spPr>
          <a:xfrm>
            <a:off x="1684144" y="4785321"/>
            <a:ext cx="3172663" cy="369332"/>
          </a:xfrm>
          <a:prstGeom prst="rect">
            <a:avLst/>
          </a:prstGeom>
        </p:spPr>
        <p:txBody>
          <a:bodyPr wrap="none">
            <a:spAutoFit/>
          </a:bodyPr>
          <a:lstStyle/>
          <a:p>
            <a:r>
              <a:rPr lang="tr-TR" dirty="0" err="1">
                <a:solidFill>
                  <a:schemeClr val="accent1"/>
                </a:solidFill>
                <a:latin typeface="-apple-system"/>
              </a:rPr>
              <a:t>import</a:t>
            </a:r>
            <a:r>
              <a:rPr lang="tr-TR" dirty="0">
                <a:solidFill>
                  <a:schemeClr val="accent1"/>
                </a:solidFill>
                <a:latin typeface="-apple-system"/>
              </a:rPr>
              <a:t> </a:t>
            </a:r>
            <a:r>
              <a:rPr lang="tr-TR" dirty="0" err="1">
                <a:solidFill>
                  <a:schemeClr val="accent1"/>
                </a:solidFill>
                <a:latin typeface="-apple-system"/>
              </a:rPr>
              <a:t>matplotlib.pyplot</a:t>
            </a:r>
            <a:r>
              <a:rPr lang="tr-TR" dirty="0">
                <a:solidFill>
                  <a:schemeClr val="accent1"/>
                </a:solidFill>
                <a:latin typeface="-apple-system"/>
              </a:rPr>
              <a:t> as </a:t>
            </a:r>
            <a:r>
              <a:rPr lang="tr-TR" dirty="0" err="1">
                <a:solidFill>
                  <a:schemeClr val="accent1"/>
                </a:solidFill>
                <a:latin typeface="-apple-system"/>
              </a:rPr>
              <a:t>plt</a:t>
            </a:r>
            <a:endParaRPr lang="tr-TR" dirty="0">
              <a:solidFill>
                <a:schemeClr val="accent1"/>
              </a:solidFill>
            </a:endParaRPr>
          </a:p>
        </p:txBody>
      </p:sp>
    </p:spTree>
    <p:extLst>
      <p:ext uri="{BB962C8B-B14F-4D97-AF65-F5344CB8AC3E}">
        <p14:creationId xmlns:p14="http://schemas.microsoft.com/office/powerpoint/2010/main" val="311374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2"/>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3"/>
          <a:stretch>
            <a:fillRect/>
          </a:stretch>
        </p:blipFill>
        <p:spPr>
          <a:xfrm>
            <a:off x="3914250" y="378291"/>
            <a:ext cx="1790700" cy="361950"/>
          </a:xfrm>
          <a:prstGeom prst="rect">
            <a:avLst/>
          </a:prstGeom>
        </p:spPr>
      </p:pic>
      <p:pic>
        <p:nvPicPr>
          <p:cNvPr id="9" name="Resim 8">
            <a:extLst>
              <a:ext uri="{FF2B5EF4-FFF2-40B4-BE49-F238E27FC236}">
                <a16:creationId xmlns:a16="http://schemas.microsoft.com/office/drawing/2014/main" id="{354D0524-4901-A47D-266A-E2863FAAE97A}"/>
              </a:ext>
            </a:extLst>
          </p:cNvPr>
          <p:cNvPicPr>
            <a:picLocks noChangeAspect="1"/>
          </p:cNvPicPr>
          <p:nvPr/>
        </p:nvPicPr>
        <p:blipFill>
          <a:blip r:embed="rId4"/>
          <a:stretch>
            <a:fillRect/>
          </a:stretch>
        </p:blipFill>
        <p:spPr>
          <a:xfrm>
            <a:off x="247313" y="1268360"/>
            <a:ext cx="1990725" cy="2390775"/>
          </a:xfrm>
          <a:prstGeom prst="rect">
            <a:avLst/>
          </a:prstGeom>
        </p:spPr>
      </p:pic>
      <p:pic>
        <p:nvPicPr>
          <p:cNvPr id="11" name="Resim 10">
            <a:extLst>
              <a:ext uri="{FF2B5EF4-FFF2-40B4-BE49-F238E27FC236}">
                <a16:creationId xmlns:a16="http://schemas.microsoft.com/office/drawing/2014/main" id="{491C9ECA-3B99-7733-7582-FCB7CD1E4657}"/>
              </a:ext>
            </a:extLst>
          </p:cNvPr>
          <p:cNvPicPr>
            <a:picLocks noChangeAspect="1"/>
          </p:cNvPicPr>
          <p:nvPr/>
        </p:nvPicPr>
        <p:blipFill>
          <a:blip r:embed="rId5"/>
          <a:stretch>
            <a:fillRect/>
          </a:stretch>
        </p:blipFill>
        <p:spPr>
          <a:xfrm>
            <a:off x="2408512" y="1420759"/>
            <a:ext cx="2771775" cy="2085975"/>
          </a:xfrm>
          <a:prstGeom prst="rect">
            <a:avLst/>
          </a:prstGeom>
        </p:spPr>
      </p:pic>
      <p:pic>
        <p:nvPicPr>
          <p:cNvPr id="15" name="Resim 14">
            <a:extLst>
              <a:ext uri="{FF2B5EF4-FFF2-40B4-BE49-F238E27FC236}">
                <a16:creationId xmlns:a16="http://schemas.microsoft.com/office/drawing/2014/main" id="{67118E8A-56AE-ED0D-54D2-84A8A89F93DF}"/>
              </a:ext>
            </a:extLst>
          </p:cNvPr>
          <p:cNvPicPr>
            <a:picLocks noChangeAspect="1"/>
          </p:cNvPicPr>
          <p:nvPr/>
        </p:nvPicPr>
        <p:blipFill>
          <a:blip r:embed="rId6"/>
          <a:stretch>
            <a:fillRect/>
          </a:stretch>
        </p:blipFill>
        <p:spPr>
          <a:xfrm>
            <a:off x="5524837" y="1345673"/>
            <a:ext cx="3371850" cy="2619375"/>
          </a:xfrm>
          <a:prstGeom prst="rect">
            <a:avLst/>
          </a:prstGeom>
        </p:spPr>
      </p:pic>
    </p:spTree>
    <p:extLst>
      <p:ext uri="{BB962C8B-B14F-4D97-AF65-F5344CB8AC3E}">
        <p14:creationId xmlns:p14="http://schemas.microsoft.com/office/powerpoint/2010/main" val="61102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a:extLst>
              <a:ext uri="{FF2B5EF4-FFF2-40B4-BE49-F238E27FC236}">
                <a16:creationId xmlns:a16="http://schemas.microsoft.com/office/drawing/2014/main" id="{0085A17C-F5E0-7D0E-40C4-EFBDF5B37D75}"/>
              </a:ext>
            </a:extLst>
          </p:cNvPr>
          <p:cNvPicPr>
            <a:picLocks noChangeAspect="1"/>
          </p:cNvPicPr>
          <p:nvPr/>
        </p:nvPicPr>
        <p:blipFill>
          <a:blip r:embed="rId2"/>
          <a:stretch>
            <a:fillRect/>
          </a:stretch>
        </p:blipFill>
        <p:spPr>
          <a:xfrm>
            <a:off x="70349" y="1085756"/>
            <a:ext cx="4565335" cy="2971988"/>
          </a:xfrm>
          <a:prstGeom prst="rect">
            <a:avLst/>
          </a:prstGeom>
        </p:spPr>
      </p:pic>
      <p:pic>
        <p:nvPicPr>
          <p:cNvPr id="12" name="Resim 11">
            <a:extLst>
              <a:ext uri="{FF2B5EF4-FFF2-40B4-BE49-F238E27FC236}">
                <a16:creationId xmlns:a16="http://schemas.microsoft.com/office/drawing/2014/main" id="{596421DB-ED21-99D5-08A4-FA67797AED31}"/>
              </a:ext>
            </a:extLst>
          </p:cNvPr>
          <p:cNvPicPr>
            <a:picLocks noChangeAspect="1"/>
          </p:cNvPicPr>
          <p:nvPr/>
        </p:nvPicPr>
        <p:blipFill>
          <a:blip r:embed="rId3"/>
          <a:stretch>
            <a:fillRect/>
          </a:stretch>
        </p:blipFill>
        <p:spPr>
          <a:xfrm>
            <a:off x="4727851" y="1261611"/>
            <a:ext cx="4190460" cy="2448000"/>
          </a:xfrm>
          <a:prstGeom prst="rect">
            <a:avLst/>
          </a:prstGeom>
        </p:spPr>
      </p:pic>
    </p:spTree>
    <p:extLst>
      <p:ext uri="{BB962C8B-B14F-4D97-AF65-F5344CB8AC3E}">
        <p14:creationId xmlns:p14="http://schemas.microsoft.com/office/powerpoint/2010/main" val="186359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1026" name="Picture 2" descr="https://kenanatmaca.com/wp-content/uploads/2017/03/lineer-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39" y="1097065"/>
            <a:ext cx="7314119" cy="37052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3666C9-CB22-ABBC-5FF4-59C4358A595A}"/>
              </a:ext>
            </a:extLst>
          </p:cNvPr>
          <p:cNvSpPr txBox="1"/>
          <p:nvPr/>
        </p:nvSpPr>
        <p:spPr>
          <a:xfrm>
            <a:off x="1436997" y="690383"/>
            <a:ext cx="1207382" cy="369332"/>
          </a:xfrm>
          <a:prstGeom prst="rect">
            <a:avLst/>
          </a:prstGeom>
          <a:noFill/>
        </p:spPr>
        <p:txBody>
          <a:bodyPr wrap="none" rtlCol="0">
            <a:spAutoFit/>
          </a:bodyPr>
          <a:lstStyle/>
          <a:p>
            <a:r>
              <a:rPr lang="tr-TR" dirty="0"/>
              <a:t>y=</a:t>
            </a:r>
            <a:r>
              <a:rPr lang="tr-TR" dirty="0" err="1"/>
              <a:t>mx+b</a:t>
            </a:r>
            <a:endParaRPr lang="tr-TR" dirty="0"/>
          </a:p>
        </p:txBody>
      </p:sp>
      <p:pic>
        <p:nvPicPr>
          <p:cNvPr id="5" name="Resim 4">
            <a:extLst>
              <a:ext uri="{FF2B5EF4-FFF2-40B4-BE49-F238E27FC236}">
                <a16:creationId xmlns:a16="http://schemas.microsoft.com/office/drawing/2014/main" id="{D2B983DB-01CF-EEA2-63F3-BDD6D082FF0B}"/>
              </a:ext>
            </a:extLst>
          </p:cNvPr>
          <p:cNvPicPr>
            <a:picLocks noChangeAspect="1"/>
          </p:cNvPicPr>
          <p:nvPr/>
        </p:nvPicPr>
        <p:blipFill>
          <a:blip r:embed="rId3"/>
          <a:stretch>
            <a:fillRect/>
          </a:stretch>
        </p:blipFill>
        <p:spPr>
          <a:xfrm>
            <a:off x="5911305" y="103382"/>
            <a:ext cx="2753822" cy="864000"/>
          </a:xfrm>
          <a:prstGeom prst="rect">
            <a:avLst/>
          </a:prstGeom>
        </p:spPr>
      </p:pic>
      <p:pic>
        <p:nvPicPr>
          <p:cNvPr id="7" name="Resim 6">
            <a:extLst>
              <a:ext uri="{FF2B5EF4-FFF2-40B4-BE49-F238E27FC236}">
                <a16:creationId xmlns:a16="http://schemas.microsoft.com/office/drawing/2014/main" id="{709C8AA8-C196-3711-4021-B777268BAB50}"/>
              </a:ext>
            </a:extLst>
          </p:cNvPr>
          <p:cNvPicPr>
            <a:picLocks noChangeAspect="1"/>
          </p:cNvPicPr>
          <p:nvPr/>
        </p:nvPicPr>
        <p:blipFill>
          <a:blip r:embed="rId4"/>
          <a:stretch>
            <a:fillRect/>
          </a:stretch>
        </p:blipFill>
        <p:spPr>
          <a:xfrm>
            <a:off x="3914250" y="378291"/>
            <a:ext cx="1790700" cy="361950"/>
          </a:xfrm>
          <a:prstGeom prst="rect">
            <a:avLst/>
          </a:prstGeom>
        </p:spPr>
      </p:pic>
    </p:spTree>
    <p:extLst>
      <p:ext uri="{BB962C8B-B14F-4D97-AF65-F5344CB8AC3E}">
        <p14:creationId xmlns:p14="http://schemas.microsoft.com/office/powerpoint/2010/main" val="64558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9" name="Resim 8">
            <a:extLst>
              <a:ext uri="{FF2B5EF4-FFF2-40B4-BE49-F238E27FC236}">
                <a16:creationId xmlns:a16="http://schemas.microsoft.com/office/drawing/2014/main" id="{6AB1BCC3-8709-D73A-0D96-72204B93A9F2}"/>
              </a:ext>
            </a:extLst>
          </p:cNvPr>
          <p:cNvPicPr>
            <a:picLocks noChangeAspect="1"/>
          </p:cNvPicPr>
          <p:nvPr/>
        </p:nvPicPr>
        <p:blipFill>
          <a:blip r:embed="rId2"/>
          <a:stretch>
            <a:fillRect/>
          </a:stretch>
        </p:blipFill>
        <p:spPr>
          <a:xfrm>
            <a:off x="819579" y="643500"/>
            <a:ext cx="6945378" cy="4500000"/>
          </a:xfrm>
          <a:prstGeom prst="rect">
            <a:avLst/>
          </a:prstGeom>
        </p:spPr>
      </p:pic>
    </p:spTree>
    <p:extLst>
      <p:ext uri="{BB962C8B-B14F-4D97-AF65-F5344CB8AC3E}">
        <p14:creationId xmlns:p14="http://schemas.microsoft.com/office/powerpoint/2010/main" val="37312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)-&gt;LinearRegression.py</a:t>
            </a:r>
          </a:p>
        </p:txBody>
      </p:sp>
      <p:pic>
        <p:nvPicPr>
          <p:cNvPr id="4" name="Resim 3">
            <a:extLst>
              <a:ext uri="{FF2B5EF4-FFF2-40B4-BE49-F238E27FC236}">
                <a16:creationId xmlns:a16="http://schemas.microsoft.com/office/drawing/2014/main" id="{3ED18D61-D96F-C01E-DFDC-D2EA18278E3C}"/>
              </a:ext>
            </a:extLst>
          </p:cNvPr>
          <p:cNvPicPr>
            <a:picLocks noChangeAspect="1"/>
          </p:cNvPicPr>
          <p:nvPr/>
        </p:nvPicPr>
        <p:blipFill>
          <a:blip r:embed="rId2"/>
          <a:stretch>
            <a:fillRect/>
          </a:stretch>
        </p:blipFill>
        <p:spPr>
          <a:xfrm>
            <a:off x="414876" y="648000"/>
            <a:ext cx="7628216" cy="4392000"/>
          </a:xfrm>
          <a:prstGeom prst="rect">
            <a:avLst/>
          </a:prstGeom>
        </p:spPr>
      </p:pic>
      <p:pic>
        <p:nvPicPr>
          <p:cNvPr id="6" name="Resim 5">
            <a:extLst>
              <a:ext uri="{FF2B5EF4-FFF2-40B4-BE49-F238E27FC236}">
                <a16:creationId xmlns:a16="http://schemas.microsoft.com/office/drawing/2014/main" id="{F2FEC193-4181-234C-6CB5-9BB4C68EAA43}"/>
              </a:ext>
            </a:extLst>
          </p:cNvPr>
          <p:cNvPicPr>
            <a:picLocks noChangeAspect="1"/>
          </p:cNvPicPr>
          <p:nvPr/>
        </p:nvPicPr>
        <p:blipFill>
          <a:blip r:embed="rId3"/>
          <a:stretch>
            <a:fillRect/>
          </a:stretch>
        </p:blipFill>
        <p:spPr>
          <a:xfrm>
            <a:off x="4147645" y="783889"/>
            <a:ext cx="3705225" cy="1047750"/>
          </a:xfrm>
          <a:prstGeom prst="rect">
            <a:avLst/>
          </a:prstGeom>
        </p:spPr>
      </p:pic>
    </p:spTree>
    <p:extLst>
      <p:ext uri="{BB962C8B-B14F-4D97-AF65-F5344CB8AC3E}">
        <p14:creationId xmlns:p14="http://schemas.microsoft.com/office/powerpoint/2010/main" val="46764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 </a:t>
            </a:r>
          </a:p>
        </p:txBody>
      </p:sp>
      <p:pic>
        <p:nvPicPr>
          <p:cNvPr id="7" name="Resim 6"/>
          <p:cNvPicPr>
            <a:picLocks noChangeAspect="1"/>
          </p:cNvPicPr>
          <p:nvPr/>
        </p:nvPicPr>
        <p:blipFill>
          <a:blip r:embed="rId2"/>
          <a:stretch>
            <a:fillRect/>
          </a:stretch>
        </p:blipFill>
        <p:spPr>
          <a:xfrm>
            <a:off x="2796209" y="1746483"/>
            <a:ext cx="4117988" cy="3271979"/>
          </a:xfrm>
          <a:prstGeom prst="rect">
            <a:avLst/>
          </a:prstGeom>
        </p:spPr>
      </p:pic>
      <p:sp>
        <p:nvSpPr>
          <p:cNvPr id="4" name="Metin kutusu 3">
            <a:extLst>
              <a:ext uri="{FF2B5EF4-FFF2-40B4-BE49-F238E27FC236}">
                <a16:creationId xmlns:a16="http://schemas.microsoft.com/office/drawing/2014/main" id="{75B990EE-79BB-B0C0-7366-A58BB0174500}"/>
              </a:ext>
            </a:extLst>
          </p:cNvPr>
          <p:cNvSpPr txBox="1"/>
          <p:nvPr/>
        </p:nvSpPr>
        <p:spPr>
          <a:xfrm>
            <a:off x="245165" y="618269"/>
            <a:ext cx="8812696" cy="1292662"/>
          </a:xfrm>
          <a:prstGeom prst="rect">
            <a:avLst/>
          </a:prstGeom>
          <a:noFill/>
        </p:spPr>
        <p:txBody>
          <a:bodyPr wrap="square">
            <a:spAutoFit/>
          </a:bodyPr>
          <a:lstStyle/>
          <a:p>
            <a:pPr algn="just"/>
            <a:r>
              <a:rPr lang="tr-TR" sz="2000" dirty="0">
                <a:latin typeface="Times New Roman" panose="02020603050405020304" pitchFamily="18" charset="0"/>
                <a:cs typeface="Times New Roman" panose="02020603050405020304" pitchFamily="18" charset="0"/>
              </a:rPr>
              <a:t>Kümeleme (</a:t>
            </a:r>
            <a:r>
              <a:rPr lang="tr-TR" sz="2000" dirty="0" err="1">
                <a:latin typeface="Times New Roman" panose="02020603050405020304" pitchFamily="18" charset="0"/>
                <a:cs typeface="Times New Roman" panose="02020603050405020304" pitchFamily="18" charset="0"/>
              </a:rPr>
              <a:t>clustering</a:t>
            </a:r>
            <a:r>
              <a:rPr lang="tr-TR" sz="2000" dirty="0">
                <a:latin typeface="Times New Roman" panose="02020603050405020304" pitchFamily="18" charset="0"/>
                <a:cs typeface="Times New Roman" panose="02020603050405020304" pitchFamily="18" charset="0"/>
              </a:rPr>
              <a:t>) kullanılan algoritmalardan birisidir. Amaç özellik çıkarımı (</a:t>
            </a:r>
            <a:r>
              <a:rPr lang="tr-TR" sz="2000" dirty="0" err="1">
                <a:latin typeface="Times New Roman" panose="02020603050405020304" pitchFamily="18" charset="0"/>
                <a:cs typeface="Times New Roman" panose="02020603050405020304" pitchFamily="18" charset="0"/>
              </a:rPr>
              <a:t>Feature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extraction</a:t>
            </a:r>
            <a:r>
              <a:rPr lang="tr-TR" sz="2000" dirty="0">
                <a:latin typeface="Times New Roman" panose="02020603050405020304" pitchFamily="18" charset="0"/>
                <a:cs typeface="Times New Roman" panose="02020603050405020304" pitchFamily="18" charset="0"/>
              </a:rPr>
              <a:t>) yapılmış bir grup verinin birden fazla küme özelliğine göre hangi kümeye ait olduğunun bulunmasıdır.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67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Ortam … </a:t>
            </a:r>
          </a:p>
        </p:txBody>
      </p:sp>
      <p:pic>
        <p:nvPicPr>
          <p:cNvPr id="9218" name="Picture 2" descr="Simultaneous feature preprocessing, feature selection, model selection, and  hyperparameter tuning in scikit-learn with Pipeline and GridSearchCV |  Tomas Beu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77" y="966356"/>
            <a:ext cx="6113849" cy="359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3631763"/>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Kullanılan matematiksel yöntem her sınıf için merkez belirlenen noktaya uzaklığa (aynı zamanda bu hata miktarıdır) göre yeni kümelerin yerleştirilmesidir.</a:t>
            </a:r>
          </a:p>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Algoritma temel olarak 4 aşamadan oluşur:</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Küme merkezlerinin belirlenmesi</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Merkez dışındaki örneklerin mesafelerine göre sınıflandırılması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Yapılan sınıflandırmaya göre yeni merkezlerin belirlenmesi (veya eski merkezlerin yeni merkeze kaydırılması)</a:t>
            </a:r>
          </a:p>
          <a:p>
            <a:pPr marL="914400" lvl="1" indent="-457200" algn="just">
              <a:spcAft>
                <a:spcPts val="1200"/>
              </a:spcAft>
              <a:buFont typeface="+mj-lt"/>
              <a:buAutoNum type="arabicPeriod"/>
            </a:pPr>
            <a:r>
              <a:rPr lang="tr-TR" sz="2000" dirty="0">
                <a:latin typeface="Times New Roman" panose="02020603050405020304" pitchFamily="18" charset="0"/>
                <a:cs typeface="Times New Roman" panose="02020603050405020304" pitchFamily="18" charset="0"/>
              </a:rPr>
              <a:t>Kararlı hale (</a:t>
            </a:r>
            <a:r>
              <a:rPr lang="tr-TR" sz="2000" dirty="0" err="1">
                <a:latin typeface="Times New Roman" panose="02020603050405020304" pitchFamily="18" charset="0"/>
                <a:cs typeface="Times New Roman" panose="02020603050405020304" pitchFamily="18" charset="0"/>
              </a:rPr>
              <a:t>stable</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state</a:t>
            </a:r>
            <a:r>
              <a:rPr lang="tr-TR" sz="2000" dirty="0">
                <a:latin typeface="Times New Roman" panose="02020603050405020304" pitchFamily="18" charset="0"/>
                <a:cs typeface="Times New Roman" panose="02020603050405020304" pitchFamily="18" charset="0"/>
              </a:rPr>
              <a:t>) gelinene kadar 2. ve 3. adımların tekrarlanması</a:t>
            </a:r>
          </a:p>
        </p:txBody>
      </p:sp>
    </p:spTree>
    <p:extLst>
      <p:ext uri="{BB962C8B-B14F-4D97-AF65-F5344CB8AC3E}">
        <p14:creationId xmlns:p14="http://schemas.microsoft.com/office/powerpoint/2010/main" val="34026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Çalışmayı daha net anlamak için aşağıdaki örnek uzaya dağılmış olan örnekleri inceleyelim:</a:t>
            </a:r>
          </a:p>
        </p:txBody>
      </p:sp>
      <p:pic>
        <p:nvPicPr>
          <p:cNvPr id="1026" name="Picture 2">
            <a:extLst>
              <a:ext uri="{FF2B5EF4-FFF2-40B4-BE49-F238E27FC236}">
                <a16:creationId xmlns:a16="http://schemas.microsoft.com/office/drawing/2014/main" id="{189D9402-8329-74B7-C33F-D0CF4AA5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013" y="1804898"/>
            <a:ext cx="2269283" cy="21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8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Yukarıda verilen ve uzayda koordinatları kodlanmış olan örnekler için iki adet hedef küme tanımlıyoruz. (iki sınıf ve bu sınıfların karakterlerini tanımlıyoruz)</a:t>
            </a:r>
          </a:p>
        </p:txBody>
      </p:sp>
      <p:pic>
        <p:nvPicPr>
          <p:cNvPr id="2050" name="Picture 2">
            <a:extLst>
              <a:ext uri="{FF2B5EF4-FFF2-40B4-BE49-F238E27FC236}">
                <a16:creationId xmlns:a16="http://schemas.microsoft.com/office/drawing/2014/main" id="{A8402B8D-9948-264D-B9C8-678B5BDD1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013" y="1574894"/>
            <a:ext cx="3093787" cy="2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8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707886"/>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Bu sınıf tanımlarına uzaklıklarına göre (örneğin </a:t>
            </a:r>
            <a:r>
              <a:rPr lang="tr-TR" sz="2000" dirty="0" err="1">
                <a:latin typeface="Times New Roman" panose="02020603050405020304" pitchFamily="18" charset="0"/>
                <a:cs typeface="Times New Roman" panose="02020603050405020304" pitchFamily="18" charset="0"/>
              </a:rPr>
              <a:t>öklit</a:t>
            </a:r>
            <a:r>
              <a:rPr lang="tr-TR" sz="2000" dirty="0">
                <a:latin typeface="Times New Roman" panose="02020603050405020304" pitchFamily="18" charset="0"/>
                <a:cs typeface="Times New Roman" panose="02020603050405020304" pitchFamily="18" charset="0"/>
              </a:rPr>
              <a:t> mesafesi (</a:t>
            </a:r>
            <a:r>
              <a:rPr lang="tr-TR" sz="2000" dirty="0" err="1">
                <a:latin typeface="Times New Roman" panose="02020603050405020304" pitchFamily="18" charset="0"/>
                <a:cs typeface="Times New Roman" panose="02020603050405020304" pitchFamily="18" charset="0"/>
              </a:rPr>
              <a:t>euclid</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distance</a:t>
            </a:r>
            <a:r>
              <a:rPr lang="tr-TR" sz="2000" dirty="0">
                <a:latin typeface="Times New Roman" panose="02020603050405020304" pitchFamily="18" charset="0"/>
                <a:cs typeface="Times New Roman" panose="02020603050405020304" pitchFamily="18" charset="0"/>
              </a:rPr>
              <a:t>)) bütün örneklerimizi sınıflandırıyoruz. (hangi renge daha yakınsa)</a:t>
            </a:r>
          </a:p>
        </p:txBody>
      </p:sp>
      <p:pic>
        <p:nvPicPr>
          <p:cNvPr id="3074" name="Picture 2">
            <a:extLst>
              <a:ext uri="{FF2B5EF4-FFF2-40B4-BE49-F238E27FC236}">
                <a16:creationId xmlns:a16="http://schemas.microsoft.com/office/drawing/2014/main" id="{8104C52C-4FDF-6C69-AF8C-0ECEBAC7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09" y="1574894"/>
            <a:ext cx="3115491" cy="296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3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400110"/>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Oluşan sınıfları ayıran bir hat aşağıdaki şekilde çizilebilir:</a:t>
            </a:r>
          </a:p>
        </p:txBody>
      </p:sp>
      <p:pic>
        <p:nvPicPr>
          <p:cNvPr id="4098" name="Picture 2">
            <a:extLst>
              <a:ext uri="{FF2B5EF4-FFF2-40B4-BE49-F238E27FC236}">
                <a16:creationId xmlns:a16="http://schemas.microsoft.com/office/drawing/2014/main" id="{FAAE773C-9DCB-1E68-C7AB-DA7880D8C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440" y="1283259"/>
            <a:ext cx="3217960" cy="30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sp>
        <p:nvSpPr>
          <p:cNvPr id="4" name="Metin kutusu 3">
            <a:extLst>
              <a:ext uri="{FF2B5EF4-FFF2-40B4-BE49-F238E27FC236}">
                <a16:creationId xmlns:a16="http://schemas.microsoft.com/office/drawing/2014/main" id="{75B990EE-79BB-B0C0-7366-A58BB0174500}"/>
              </a:ext>
            </a:extLst>
          </p:cNvPr>
          <p:cNvSpPr txBox="1"/>
          <p:nvPr/>
        </p:nvSpPr>
        <p:spPr>
          <a:xfrm>
            <a:off x="185530" y="699845"/>
            <a:ext cx="8627166" cy="1877437"/>
          </a:xfrm>
          <a:prstGeom prst="rect">
            <a:avLst/>
          </a:prstGeom>
          <a:noFill/>
        </p:spPr>
        <p:txBody>
          <a:bodyPr wrap="square">
            <a:spAutoFit/>
          </a:bodyPr>
          <a:lstStyle/>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Daha önceden sınıflandırdığımız örneklerin merkezlerini buluyoruz. (yuvarlak ile gösterilen ve sınıf karakteristiğini temsil eden ilk örneklerin yerini değiştirmek olarak da düşünülebilir)</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Merkezleri hareket ettirdikten sonra örneklerden bazıları yeni merkezlere daha yakın olabilir. Buna göre örnek kümelerimizin sınıflandırılmasını güncelliyoruz.</a:t>
            </a:r>
          </a:p>
          <a:p>
            <a:pPr marL="342900" indent="-342900" algn="just">
              <a:spcAft>
                <a:spcPts val="1200"/>
              </a:spcAft>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Yukarıda son hali gösterilen k-</a:t>
            </a:r>
            <a:r>
              <a:rPr lang="tr-TR" sz="1600" dirty="0" err="1">
                <a:latin typeface="Times New Roman" panose="02020603050405020304" pitchFamily="18" charset="0"/>
                <a:cs typeface="Times New Roman" panose="02020603050405020304" pitchFamily="18" charset="0"/>
              </a:rPr>
              <a:t>means</a:t>
            </a:r>
            <a:r>
              <a:rPr lang="tr-TR" sz="1600" dirty="0">
                <a:latin typeface="Times New Roman" panose="02020603050405020304" pitchFamily="18" charset="0"/>
                <a:cs typeface="Times New Roman" panose="02020603050405020304" pitchFamily="18" charset="0"/>
              </a:rPr>
              <a:t> algoritmasında yeni merkezler ve her örneğin hangi sınıfa girdiği bulunmuştur.</a:t>
            </a:r>
          </a:p>
        </p:txBody>
      </p:sp>
      <p:pic>
        <p:nvPicPr>
          <p:cNvPr id="5122" name="Picture 2">
            <a:extLst>
              <a:ext uri="{FF2B5EF4-FFF2-40B4-BE49-F238E27FC236}">
                <a16:creationId xmlns:a16="http://schemas.microsoft.com/office/drawing/2014/main" id="{B7E0E2FB-FA9E-8EC5-922F-B13E04A2E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778" y="2429402"/>
            <a:ext cx="2485417" cy="23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8" name="Resim 7"/>
          <p:cNvPicPr>
            <a:picLocks noChangeAspect="1"/>
          </p:cNvPicPr>
          <p:nvPr/>
        </p:nvPicPr>
        <p:blipFill>
          <a:blip r:embed="rId2"/>
          <a:stretch>
            <a:fillRect/>
          </a:stretch>
        </p:blipFill>
        <p:spPr>
          <a:xfrm>
            <a:off x="927579" y="914844"/>
            <a:ext cx="7401081" cy="4125786"/>
          </a:xfrm>
          <a:prstGeom prst="rect">
            <a:avLst/>
          </a:prstGeom>
        </p:spPr>
      </p:pic>
    </p:spTree>
    <p:extLst>
      <p:ext uri="{BB962C8B-B14F-4D97-AF65-F5344CB8AC3E}">
        <p14:creationId xmlns:p14="http://schemas.microsoft.com/office/powerpoint/2010/main" val="387308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Kümeleme (K-</a:t>
            </a:r>
            <a:r>
              <a:rPr lang="tr-TR" sz="2000" dirty="0" err="1"/>
              <a:t>Means</a:t>
            </a:r>
            <a:r>
              <a:rPr lang="tr-TR" sz="2000" dirty="0"/>
              <a:t>)</a:t>
            </a:r>
          </a:p>
        </p:txBody>
      </p:sp>
      <p:pic>
        <p:nvPicPr>
          <p:cNvPr id="7" name="Resim 6"/>
          <p:cNvPicPr>
            <a:picLocks noChangeAspect="1"/>
          </p:cNvPicPr>
          <p:nvPr/>
        </p:nvPicPr>
        <p:blipFill>
          <a:blip r:embed="rId2"/>
          <a:stretch>
            <a:fillRect/>
          </a:stretch>
        </p:blipFill>
        <p:spPr>
          <a:xfrm>
            <a:off x="0" y="1203960"/>
            <a:ext cx="2129034" cy="1691641"/>
          </a:xfrm>
          <a:prstGeom prst="rect">
            <a:avLst/>
          </a:prstGeom>
        </p:spPr>
      </p:pic>
      <p:pic>
        <p:nvPicPr>
          <p:cNvPr id="2" name="Resim 1"/>
          <p:cNvPicPr>
            <a:picLocks noChangeAspect="1"/>
          </p:cNvPicPr>
          <p:nvPr/>
        </p:nvPicPr>
        <p:blipFill>
          <a:blip r:embed="rId3"/>
          <a:stretch>
            <a:fillRect/>
          </a:stretch>
        </p:blipFill>
        <p:spPr>
          <a:xfrm>
            <a:off x="2251723" y="1203960"/>
            <a:ext cx="6892277" cy="3586162"/>
          </a:xfrm>
          <a:prstGeom prst="rect">
            <a:avLst/>
          </a:prstGeom>
        </p:spPr>
      </p:pic>
    </p:spTree>
    <p:extLst>
      <p:ext uri="{BB962C8B-B14F-4D97-AF65-F5344CB8AC3E}">
        <p14:creationId xmlns:p14="http://schemas.microsoft.com/office/powerpoint/2010/main" val="341550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van 2"/>
          <p:cNvSpPr>
            <a:spLocks noGrp="1"/>
          </p:cNvSpPr>
          <p:nvPr>
            <p:ph type="title"/>
          </p:nvPr>
        </p:nvSpPr>
        <p:spPr>
          <a:xfrm>
            <a:off x="725214" y="903081"/>
            <a:ext cx="2002054" cy="1335881"/>
          </a:xfrm>
        </p:spPr>
        <p:txBody>
          <a:bodyPr vert="horz" lIns="91440" tIns="45720" rIns="91440" bIns="45720" rtlCol="0" anchor="ctr">
            <a:normAutofit/>
          </a:bodyPr>
          <a:lstStyle/>
          <a:p>
            <a:pPr defTabSz="914400"/>
            <a:r>
              <a:rPr lang="en-US" sz="2000" kern="1200" dirty="0">
                <a:solidFill>
                  <a:srgbClr val="FFFFFF"/>
                </a:solidFill>
                <a:latin typeface="+mj-lt"/>
                <a:ea typeface="+mj-ea"/>
                <a:cs typeface="+mj-cs"/>
              </a:rPr>
              <a:t>K-Means </a:t>
            </a:r>
            <a:r>
              <a:rPr lang="en-US" sz="2000" kern="1200" dirty="0" err="1">
                <a:solidFill>
                  <a:srgbClr val="FFFFFF"/>
                </a:solidFill>
                <a:latin typeface="+mj-lt"/>
                <a:ea typeface="+mj-ea"/>
                <a:cs typeface="+mj-cs"/>
              </a:rPr>
              <a:t>Uygulama</a:t>
            </a:r>
            <a:r>
              <a:rPr lang="en-US" sz="2000" kern="1200" dirty="0">
                <a:solidFill>
                  <a:srgbClr val="FFFFFF"/>
                </a:solidFill>
                <a:latin typeface="+mj-lt"/>
                <a:ea typeface="+mj-ea"/>
                <a:cs typeface="+mj-cs"/>
              </a:rPr>
              <a:t>-&gt;kmeans.py</a:t>
            </a:r>
          </a:p>
        </p:txBody>
      </p:sp>
      <p:sp>
        <p:nvSpPr>
          <p:cNvPr id="4" name="Metin kutusu 3">
            <a:extLst>
              <a:ext uri="{FF2B5EF4-FFF2-40B4-BE49-F238E27FC236}">
                <a16:creationId xmlns:a16="http://schemas.microsoft.com/office/drawing/2014/main" id="{E34A1DC0-41A0-85F6-A550-296193840228}"/>
              </a:ext>
            </a:extLst>
          </p:cNvPr>
          <p:cNvSpPr txBox="1"/>
          <p:nvPr/>
        </p:nvSpPr>
        <p:spPr>
          <a:xfrm>
            <a:off x="220387" y="2516346"/>
            <a:ext cx="3271613" cy="2278853"/>
          </a:xfrm>
          <a:prstGeom prst="rect">
            <a:avLst/>
          </a:prstGeom>
        </p:spPr>
        <p:txBody>
          <a:bodyPr vert="horz" lIns="91440" tIns="45720" rIns="91440" bIns="45720" rtlCol="0">
            <a:noAutofit/>
          </a:bodyPr>
          <a:lstStyle/>
          <a:p>
            <a:pPr marL="114300" indent="-228600" defTabSz="914400">
              <a:lnSpc>
                <a:spcPct val="90000"/>
              </a:lnSpc>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Iris </a:t>
            </a:r>
            <a:r>
              <a:rPr lang="en-US" sz="2000" dirty="0" err="1">
                <a:latin typeface="Times New Roman" panose="02020603050405020304" pitchFamily="18" charset="0"/>
                <a:cs typeface="Times New Roman" panose="02020603050405020304" pitchFamily="18" charset="0"/>
              </a:rPr>
              <a:t>dataseti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üzerinde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işlemi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yapılacak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setinin</a:t>
            </a:r>
            <a:r>
              <a:rPr lang="en-US" sz="2000" dirty="0">
                <a:latin typeface="Times New Roman" panose="02020603050405020304" pitchFamily="18" charset="0"/>
                <a:cs typeface="Times New Roman" panose="02020603050405020304" pitchFamily="18" charset="0"/>
              </a:rPr>
              <a:t> ilk </a:t>
            </a:r>
            <a:r>
              <a:rPr lang="en-US" sz="2000" dirty="0" err="1">
                <a:latin typeface="Times New Roman" panose="02020603050405020304" pitchFamily="18" charset="0"/>
                <a:cs typeface="Times New Roman" panose="02020603050405020304" pitchFamily="18" charset="0"/>
              </a:rPr>
              <a:t>iki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sütunun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saçılım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grafiği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çizilerek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nasıl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kümelendiği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gözlenecektir</a:t>
            </a:r>
            <a:r>
              <a:rPr lang="en-US" sz="2000" dirty="0">
                <a:latin typeface="Times New Roman" panose="02020603050405020304" pitchFamily="18" charset="0"/>
                <a:cs typeface="Times New Roman" panose="02020603050405020304" pitchFamily="18" charset="0"/>
              </a:rPr>
              <a:t>. Veri </a:t>
            </a:r>
            <a:r>
              <a:rPr lang="en-US" sz="2000" dirty="0" err="1">
                <a:latin typeface="Times New Roman" panose="02020603050405020304" pitchFamily="18" charset="0"/>
                <a:cs typeface="Times New Roman" panose="02020603050405020304" pitchFamily="18" charset="0"/>
              </a:rPr>
              <a:t>seti</a:t>
            </a:r>
            <a:r>
              <a:rPr lang="tr-TR"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kümeye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ayrılmaya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çalışılacaktır</a:t>
            </a:r>
            <a:r>
              <a:rPr lang="en-US" sz="2000" dirty="0">
                <a:latin typeface="Times New Roman" panose="02020603050405020304" pitchFamily="18" charset="0"/>
                <a:cs typeface="Times New Roman" panose="02020603050405020304" pitchFamily="18" charset="0"/>
              </a:rPr>
              <a:t>.</a:t>
            </a:r>
          </a:p>
        </p:txBody>
      </p:sp>
      <p:pic>
        <p:nvPicPr>
          <p:cNvPr id="9" name="Resim 8">
            <a:extLst>
              <a:ext uri="{FF2B5EF4-FFF2-40B4-BE49-F238E27FC236}">
                <a16:creationId xmlns:a16="http://schemas.microsoft.com/office/drawing/2014/main" id="{78A40348-E2F8-31B3-BB0F-8E1F8034C05B}"/>
              </a:ext>
            </a:extLst>
          </p:cNvPr>
          <p:cNvPicPr>
            <a:picLocks noChangeAspect="1"/>
          </p:cNvPicPr>
          <p:nvPr/>
        </p:nvPicPr>
        <p:blipFill>
          <a:blip r:embed="rId2"/>
          <a:stretch>
            <a:fillRect/>
          </a:stretch>
        </p:blipFill>
        <p:spPr>
          <a:xfrm>
            <a:off x="3943534" y="172746"/>
            <a:ext cx="4946400" cy="4798008"/>
          </a:xfrm>
          <a:prstGeom prst="rect">
            <a:avLst/>
          </a:prstGeom>
        </p:spPr>
      </p:pic>
    </p:spTree>
    <p:extLst>
      <p:ext uri="{BB962C8B-B14F-4D97-AF65-F5344CB8AC3E}">
        <p14:creationId xmlns:p14="http://schemas.microsoft.com/office/powerpoint/2010/main" val="1667645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122400"/>
            <a:ext cx="7228130" cy="875049"/>
          </a:xfrm>
        </p:spPr>
        <p:txBody>
          <a:bodyPr>
            <a:normAutofit/>
          </a:bodyPr>
          <a:lstStyle/>
          <a:p>
            <a:r>
              <a:rPr lang="tr-TR" sz="2000" dirty="0"/>
              <a:t>Kümeleme (K-</a:t>
            </a:r>
            <a:r>
              <a:rPr lang="tr-TR" sz="2000" dirty="0" err="1"/>
              <a:t>Means</a:t>
            </a:r>
            <a:r>
              <a:rPr lang="tr-TR" sz="2000" dirty="0"/>
              <a:t>)</a:t>
            </a:r>
          </a:p>
        </p:txBody>
      </p:sp>
      <p:pic>
        <p:nvPicPr>
          <p:cNvPr id="5" name="Resim 4">
            <a:extLst>
              <a:ext uri="{FF2B5EF4-FFF2-40B4-BE49-F238E27FC236}">
                <a16:creationId xmlns:a16="http://schemas.microsoft.com/office/drawing/2014/main" id="{CFB7F446-9A0A-DFD0-1647-BA10877BE0F3}"/>
              </a:ext>
            </a:extLst>
          </p:cNvPr>
          <p:cNvPicPr>
            <a:picLocks noChangeAspect="1"/>
          </p:cNvPicPr>
          <p:nvPr/>
        </p:nvPicPr>
        <p:blipFill>
          <a:blip r:embed="rId2"/>
          <a:stretch>
            <a:fillRect/>
          </a:stretch>
        </p:blipFill>
        <p:spPr>
          <a:xfrm>
            <a:off x="927582" y="499500"/>
            <a:ext cx="6508839" cy="4464000"/>
          </a:xfrm>
          <a:prstGeom prst="rect">
            <a:avLst/>
          </a:prstGeom>
        </p:spPr>
      </p:pic>
    </p:spTree>
    <p:extLst>
      <p:ext uri="{BB962C8B-B14F-4D97-AF65-F5344CB8AC3E}">
        <p14:creationId xmlns:p14="http://schemas.microsoft.com/office/powerpoint/2010/main" val="72571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err="1"/>
              <a:t>Outlines</a:t>
            </a:r>
            <a:endParaRPr lang="tr-TR" sz="2000" dirty="0"/>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seçimi</a:t>
            </a:r>
          </a:p>
          <a:p>
            <a:pPr marL="285750" indent="-285750">
              <a:buFont typeface="Arial" panose="020B0604020202020204" pitchFamily="34" charset="0"/>
              <a:buChar char="•"/>
            </a:pPr>
            <a:r>
              <a:rPr lang="tr-TR" sz="2000" dirty="0">
                <a:latin typeface="Calibri" panose="020F0502020204030204" pitchFamily="34" charset="0"/>
                <a:cs typeface="Calibri" panose="020F0502020204030204" pitchFamily="34" charset="0"/>
              </a:rPr>
              <a:t>Öznitelik çıkarımı</a:t>
            </a:r>
          </a:p>
        </p:txBody>
      </p:sp>
    </p:spTree>
    <p:extLst>
      <p:ext uri="{BB962C8B-B14F-4D97-AF65-F5344CB8AC3E}">
        <p14:creationId xmlns:p14="http://schemas.microsoft.com/office/powerpoint/2010/main" val="51569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Deneysel çalışmalar … </a:t>
            </a:r>
          </a:p>
        </p:txBody>
      </p:sp>
      <p:sp>
        <p:nvSpPr>
          <p:cNvPr id="7" name="Unvan 2"/>
          <p:cNvSpPr txBox="1">
            <a:spLocks/>
          </p:cNvSpPr>
          <p:nvPr/>
        </p:nvSpPr>
        <p:spPr>
          <a:xfrm>
            <a:off x="414961" y="969818"/>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Tüm öznitelikler ile yapılan deneysel çalışmalar</a:t>
            </a:r>
          </a:p>
          <a:p>
            <a:pPr marL="285750" lvl="0" indent="-285750">
              <a:buFont typeface="Arial" panose="020B0604020202020204" pitchFamily="34" charset="0"/>
              <a:buChar char="•"/>
            </a:pPr>
            <a:r>
              <a:rPr lang="tr-TR" sz="1800" b="1" dirty="0">
                <a:latin typeface="Calibri" panose="020F0502020204030204" pitchFamily="34" charset="0"/>
                <a:cs typeface="Calibri" panose="020F0502020204030204" pitchFamily="34" charset="0"/>
              </a:rPr>
              <a:t>Seçilen öznitelikler ile yapılan deneysel çalışmalar</a:t>
            </a:r>
          </a:p>
          <a:p>
            <a:endParaRPr lang="tr-TR" sz="1600" dirty="0">
              <a:latin typeface="Calibri" panose="020F0502020204030204" pitchFamily="34" charset="0"/>
              <a:cs typeface="Calibri" panose="020F0502020204030204" pitchFamily="34" charset="0"/>
            </a:endParaRPr>
          </a:p>
        </p:txBody>
      </p:sp>
      <p:pic>
        <p:nvPicPr>
          <p:cNvPr id="6146" name="Picture 2" descr="Methods of Feature Selection. Data don't come in simple form. After… | by  Abhishek Kuma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89" y="1828494"/>
            <a:ext cx="3323637" cy="11012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ature Selection Techniques Easily Explained | Machine Learning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705" y="1880746"/>
            <a:ext cx="5285295" cy="297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9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 (</a:t>
            </a:r>
            <a:r>
              <a:rPr lang="tr-TR" sz="2000" dirty="0" err="1"/>
              <a:t>Feature</a:t>
            </a:r>
            <a:r>
              <a:rPr lang="tr-TR" sz="2000" dirty="0"/>
              <a:t> </a:t>
            </a:r>
            <a:r>
              <a:rPr lang="tr-TR" sz="2000" dirty="0" err="1"/>
              <a:t>Selection</a:t>
            </a:r>
            <a:r>
              <a:rPr lang="tr-TR" sz="2000" dirty="0"/>
              <a:t>)</a:t>
            </a:r>
          </a:p>
        </p:txBody>
      </p:sp>
      <p:sp>
        <p:nvSpPr>
          <p:cNvPr id="7" name="Unvan 2"/>
          <p:cNvSpPr txBox="1">
            <a:spLocks/>
          </p:cNvSpPr>
          <p:nvPr/>
        </p:nvSpPr>
        <p:spPr>
          <a:xfrm>
            <a:off x="414961" y="1226127"/>
            <a:ext cx="8486584" cy="3643746"/>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r>
              <a:rPr lang="tr-TR" sz="1800" dirty="0"/>
              <a:t>Tüm öznitelikler ile</a:t>
            </a:r>
          </a:p>
          <a:p>
            <a:pPr lvl="0"/>
            <a:r>
              <a:rPr lang="tr-TR" sz="1800" dirty="0"/>
              <a:t>Seçilen öznitelikler ile yapılan </a:t>
            </a:r>
            <a:r>
              <a:rPr lang="tr-TR" sz="1800" dirty="0">
                <a:solidFill>
                  <a:srgbClr val="FF0000"/>
                </a:solidFill>
              </a:rPr>
              <a:t>deneysel çalışmalar</a:t>
            </a:r>
          </a:p>
          <a:p>
            <a:endParaRPr lang="tr-TR" sz="1600" dirty="0">
              <a:latin typeface="Calibri" panose="020F0502020204030204" pitchFamily="34" charset="0"/>
              <a:cs typeface="Calibri" panose="020F0502020204030204" pitchFamily="34" charset="0"/>
            </a:endParaRPr>
          </a:p>
        </p:txBody>
      </p:sp>
      <p:pic>
        <p:nvPicPr>
          <p:cNvPr id="4098" name="Picture 2" descr="Feature Selection: Beyond feature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44" y="2014556"/>
            <a:ext cx="5093562" cy="270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2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68481" y="422675"/>
            <a:ext cx="7852064" cy="4345130"/>
          </a:xfrm>
        </p:spPr>
        <p:txBody>
          <a:bodyPr>
            <a:normAutofit/>
          </a:bodyPr>
          <a:lstStyle/>
          <a:p>
            <a:pPr algn="just"/>
            <a:r>
              <a:rPr lang="tr-TR" dirty="0">
                <a:latin typeface="Calibri" panose="020F0502020204030204" pitchFamily="34" charset="0"/>
                <a:cs typeface="Calibri" panose="020F0502020204030204" pitchFamily="34" charset="0"/>
              </a:rPr>
              <a:t>Öznitelik seçme, temel olarak mevcut veri seti ile ulaşılmak istenen tahmin performansına yakın veya </a:t>
            </a:r>
            <a:r>
              <a:rPr lang="tr-TR" dirty="0">
                <a:solidFill>
                  <a:srgbClr val="FF0000"/>
                </a:solidFill>
                <a:latin typeface="Calibri" panose="020F0502020204030204" pitchFamily="34" charset="0"/>
                <a:cs typeface="Calibri" panose="020F0502020204030204" pitchFamily="34" charset="0"/>
              </a:rPr>
              <a:t>daha yüksek </a:t>
            </a:r>
            <a:r>
              <a:rPr lang="tr-TR" dirty="0">
                <a:latin typeface="Calibri" panose="020F0502020204030204" pitchFamily="34" charset="0"/>
                <a:cs typeface="Calibri" panose="020F0502020204030204" pitchFamily="34" charset="0"/>
              </a:rPr>
              <a:t>bir başarıya </a:t>
            </a:r>
            <a:r>
              <a:rPr lang="tr-TR" b="1" dirty="0">
                <a:solidFill>
                  <a:srgbClr val="FF0000"/>
                </a:solidFill>
                <a:latin typeface="Calibri" panose="020F0502020204030204" pitchFamily="34" charset="0"/>
                <a:cs typeface="Calibri" panose="020F0502020204030204" pitchFamily="34" charset="0"/>
              </a:rPr>
              <a:t>daha az öznitelik kullanarak ulaşmayı </a:t>
            </a:r>
            <a:r>
              <a:rPr lang="tr-TR" dirty="0">
                <a:latin typeface="Calibri" panose="020F0502020204030204" pitchFamily="34" charset="0"/>
                <a:cs typeface="Calibri" panose="020F0502020204030204" pitchFamily="34" charset="0"/>
              </a:rPr>
              <a:t>hedefleyen bir işlemler dizisidir.</a:t>
            </a:r>
          </a:p>
          <a:p>
            <a:pPr algn="just"/>
            <a:endParaRPr lang="tr-TR" dirty="0">
              <a:latin typeface="Calibri" panose="020F0502020204030204" pitchFamily="34" charset="0"/>
              <a:cs typeface="Calibri" panose="020F0502020204030204" pitchFamily="34" charset="0"/>
            </a:endParaRPr>
          </a:p>
          <a:p>
            <a:pPr algn="just"/>
            <a:r>
              <a:rPr lang="tr-TR" dirty="0">
                <a:latin typeface="Calibri" panose="020F0502020204030204" pitchFamily="34" charset="0"/>
                <a:cs typeface="Calibri" panose="020F0502020204030204" pitchFamily="34" charset="0"/>
              </a:rPr>
              <a:t>Daha az öznitelik kullanarak daha iyi sonuçlar elde etmek;</a:t>
            </a:r>
          </a:p>
          <a:p>
            <a:pPr marL="457200" indent="-457200" algn="just">
              <a:buAutoNum type="alphaLcParenR"/>
            </a:pPr>
            <a:r>
              <a:rPr lang="tr-TR" dirty="0">
                <a:latin typeface="Calibri" panose="020F0502020204030204" pitchFamily="34" charset="0"/>
                <a:cs typeface="Calibri" panose="020F0502020204030204" pitchFamily="34" charset="0"/>
              </a:rPr>
              <a:t>İşlem maliyetini büyük oranda aşağı çekmekte, </a:t>
            </a:r>
          </a:p>
          <a:p>
            <a:pPr marL="457200" indent="-457200" algn="just">
              <a:buAutoNum type="alphaLcParenR"/>
            </a:pPr>
            <a:r>
              <a:rPr lang="tr-TR" dirty="0">
                <a:latin typeface="Calibri" panose="020F0502020204030204" pitchFamily="34" charset="0"/>
                <a:cs typeface="Calibri" panose="020F0502020204030204" pitchFamily="34" charset="0"/>
              </a:rPr>
              <a:t>Sürecin daha hızlı ve başarılı yürütülmesini sağlamaktadır,</a:t>
            </a:r>
          </a:p>
          <a:p>
            <a:pPr marL="457200" indent="-457200" algn="just">
              <a:buAutoNum type="alphaLcParenR"/>
            </a:pPr>
            <a:r>
              <a:rPr lang="tr-TR" dirty="0">
                <a:latin typeface="Calibri" panose="020F0502020204030204" pitchFamily="34" charset="0"/>
                <a:cs typeface="Calibri" panose="020F0502020204030204" pitchFamily="34" charset="0"/>
              </a:rPr>
              <a:t>Daha kolay anlaşılır model elde edilmesini sağlar.</a:t>
            </a: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6473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4" name="Dikdörtgen 3"/>
          <p:cNvSpPr/>
          <p:nvPr/>
        </p:nvSpPr>
        <p:spPr>
          <a:xfrm>
            <a:off x="674933" y="1119313"/>
            <a:ext cx="7794133" cy="3693319"/>
          </a:xfrm>
          <a:prstGeom prst="rect">
            <a:avLst/>
          </a:prstGeom>
        </p:spPr>
        <p:txBody>
          <a:bodyPr wrap="square">
            <a:spAutoFit/>
          </a:bodyPr>
          <a:lstStyle/>
          <a:p>
            <a:pPr algn="just"/>
            <a:r>
              <a:rPr lang="tr-TR" b="1" dirty="0">
                <a:solidFill>
                  <a:srgbClr val="FF0000"/>
                </a:solidFill>
                <a:latin typeface="charter"/>
              </a:rPr>
              <a:t>Gereksiz öznitelikler;</a:t>
            </a:r>
          </a:p>
          <a:p>
            <a:pPr algn="just"/>
            <a:endParaRPr lang="tr-TR" dirty="0">
              <a:latin typeface="charter"/>
            </a:endParaRPr>
          </a:p>
          <a:p>
            <a:pPr algn="just">
              <a:buFont typeface="Arial" panose="020B0604020202020204" pitchFamily="34" charset="0"/>
              <a:buChar char="•"/>
            </a:pPr>
            <a:r>
              <a:rPr lang="tr-TR" dirty="0">
                <a:latin typeface="charter"/>
              </a:rPr>
              <a:t>Uzun eğitim süresine</a:t>
            </a:r>
          </a:p>
          <a:p>
            <a:pPr algn="just">
              <a:buFont typeface="Arial" panose="020B0604020202020204" pitchFamily="34" charset="0"/>
              <a:buChar char="•"/>
            </a:pPr>
            <a:r>
              <a:rPr lang="tr-TR" dirty="0">
                <a:latin typeface="charter"/>
              </a:rPr>
              <a:t>Modelin basit ve açıklanabilir olması gerekirken, fazla sayıdaki öznitelik modelin karmaşıklığının artmasına</a:t>
            </a:r>
          </a:p>
          <a:p>
            <a:pPr algn="just">
              <a:buFont typeface="Arial" panose="020B0604020202020204" pitchFamily="34" charset="0"/>
              <a:buChar char="•"/>
            </a:pPr>
            <a:endParaRPr lang="tr-TR" dirty="0">
              <a:latin typeface="charter"/>
            </a:endParaRPr>
          </a:p>
          <a:p>
            <a:pPr algn="just"/>
            <a:r>
              <a:rPr lang="tr-TR" dirty="0" err="1">
                <a:latin typeface="charter"/>
              </a:rPr>
              <a:t>Overfitting</a:t>
            </a:r>
            <a:r>
              <a:rPr lang="tr-TR" dirty="0">
                <a:latin typeface="charter"/>
              </a:rPr>
              <a:t> nedeniyle </a:t>
            </a:r>
            <a:r>
              <a:rPr lang="tr-TR" dirty="0" err="1">
                <a:latin typeface="charter"/>
              </a:rPr>
              <a:t>training</a:t>
            </a:r>
            <a:r>
              <a:rPr lang="tr-TR" dirty="0">
                <a:latin typeface="charter"/>
              </a:rPr>
              <a:t> veri setinde yüksek başarı,  test veri setinde ise düşük başarı diğer bir deyişle modelin hatasının yüksek çıkmasına</a:t>
            </a:r>
          </a:p>
          <a:p>
            <a:pPr algn="just"/>
            <a:endParaRPr lang="tr-TR" dirty="0">
              <a:latin typeface="charter"/>
            </a:endParaRPr>
          </a:p>
          <a:p>
            <a:pPr algn="ctr"/>
            <a:r>
              <a:rPr lang="tr-TR" b="1" dirty="0">
                <a:latin typeface="charter"/>
              </a:rPr>
              <a:t>NEDEN OLUR. </a:t>
            </a:r>
          </a:p>
          <a:p>
            <a:pPr algn="just">
              <a:buFont typeface="Arial" panose="020B0604020202020204" pitchFamily="34" charset="0"/>
              <a:buChar char="•"/>
            </a:pPr>
            <a:endParaRPr lang="tr-TR" dirty="0">
              <a:latin typeface="charter"/>
            </a:endParaRPr>
          </a:p>
          <a:p>
            <a:pPr algn="just"/>
            <a:r>
              <a:rPr lang="tr-TR" dirty="0">
                <a:latin typeface="charter"/>
              </a:rPr>
              <a:t>Başarılı bir model için en önemli ve ilk adım mutlaka veri temizleme ve öznitelik seçimi olmalıdır</a:t>
            </a:r>
            <a:endParaRPr lang="tr-TR" b="0" i="0" dirty="0">
              <a:effectLst/>
              <a:latin typeface="charter"/>
            </a:endParaRPr>
          </a:p>
        </p:txBody>
      </p:sp>
    </p:spTree>
    <p:extLst>
      <p:ext uri="{BB962C8B-B14F-4D97-AF65-F5344CB8AC3E}">
        <p14:creationId xmlns:p14="http://schemas.microsoft.com/office/powerpoint/2010/main" val="407692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Öznitelik Seçme Yöntemleri</a:t>
            </a:r>
          </a:p>
        </p:txBody>
      </p:sp>
      <p:sp>
        <p:nvSpPr>
          <p:cNvPr id="3" name="İçerik Yer Tutucusu 2"/>
          <p:cNvSpPr>
            <a:spLocks noGrp="1"/>
          </p:cNvSpPr>
          <p:nvPr>
            <p:ph idx="1"/>
          </p:nvPr>
        </p:nvSpPr>
        <p:spPr/>
        <p:txBody>
          <a:bodyPr/>
          <a:lstStyle/>
          <a:p>
            <a:r>
              <a:rPr lang="tr-TR" dirty="0">
                <a:latin typeface="Calibri" panose="020F0502020204030204" pitchFamily="34" charset="0"/>
                <a:cs typeface="Calibri" panose="020F0502020204030204" pitchFamily="34" charset="0"/>
              </a:rPr>
              <a:t>Temel Temizlik</a:t>
            </a:r>
          </a:p>
          <a:p>
            <a:r>
              <a:rPr lang="tr-TR" dirty="0" err="1">
                <a:latin typeface="Calibri" panose="020F0502020204030204" pitchFamily="34" charset="0"/>
                <a:cs typeface="Calibri" panose="020F0502020204030204" pitchFamily="34" charset="0"/>
              </a:rPr>
              <a:t>Sarmalayıcı</a:t>
            </a:r>
            <a:r>
              <a:rPr lang="tr-TR" dirty="0">
                <a:latin typeface="Calibri" panose="020F0502020204030204" pitchFamily="34" charset="0"/>
                <a:cs typeface="Calibri" panose="020F0502020204030204" pitchFamily="34" charset="0"/>
              </a:rPr>
              <a:t> Yöntemler</a:t>
            </a:r>
          </a:p>
          <a:p>
            <a:r>
              <a:rPr lang="tr-TR" dirty="0">
                <a:latin typeface="Calibri" panose="020F0502020204030204" pitchFamily="34" charset="0"/>
                <a:cs typeface="Calibri" panose="020F0502020204030204" pitchFamily="34" charset="0"/>
              </a:rPr>
              <a:t>Filtreleme Yöntemleri</a:t>
            </a:r>
          </a:p>
          <a:p>
            <a:r>
              <a:rPr lang="tr-TR" dirty="0">
                <a:latin typeface="Calibri" panose="020F0502020204030204" pitchFamily="34" charset="0"/>
                <a:cs typeface="Calibri" panose="020F0502020204030204" pitchFamily="34" charset="0"/>
              </a:rPr>
              <a:t>Embedded Metotlar</a:t>
            </a:r>
          </a:p>
        </p:txBody>
      </p:sp>
    </p:spTree>
    <p:extLst>
      <p:ext uri="{BB962C8B-B14F-4D97-AF65-F5344CB8AC3E}">
        <p14:creationId xmlns:p14="http://schemas.microsoft.com/office/powerpoint/2010/main" val="21791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1-) Kayıp Değerleri olan değişkeni çıkart</a:t>
            </a:r>
          </a:p>
          <a:p>
            <a:pPr marL="0" indent="0">
              <a:buNone/>
            </a:pPr>
            <a:r>
              <a:rPr lang="tr-TR" sz="1600" dirty="0">
                <a:latin typeface="Times New Roman" panose="02020603050405020304" pitchFamily="18" charset="0"/>
                <a:cs typeface="Times New Roman" panose="02020603050405020304" pitchFamily="18" charset="0"/>
              </a:rPr>
              <a:t>İlgili değişkendeki kayıp değerleri belli bir seviyenin üstünde ise, örneğin %80’i boş ise o değişkeni modele girdi olarak vermek anlamsız olur. %20 si dolu fakat %80 boş kısım için bir model bir yorum yapamayacaktır. Burada kayıp değerlerini bir takım yöntemler ile doldurmakta çözümleri var fakat burada bahsettiğimiz yüksek seviyede kayıp değerler içeren ve kayıp değerleri doldurmanın performansının düşük olacağı durumlardan bahsediyoruz.</a:t>
            </a:r>
          </a:p>
        </p:txBody>
      </p:sp>
      <p:pic>
        <p:nvPicPr>
          <p:cNvPr id="5" name="Resim 4">
            <a:extLst>
              <a:ext uri="{FF2B5EF4-FFF2-40B4-BE49-F238E27FC236}">
                <a16:creationId xmlns:a16="http://schemas.microsoft.com/office/drawing/2014/main" id="{E32D485C-BECF-F8C0-EAA2-1565FE41A7E2}"/>
              </a:ext>
            </a:extLst>
          </p:cNvPr>
          <p:cNvPicPr>
            <a:picLocks noChangeAspect="1"/>
          </p:cNvPicPr>
          <p:nvPr/>
        </p:nvPicPr>
        <p:blipFill>
          <a:blip r:embed="rId2"/>
          <a:stretch>
            <a:fillRect/>
          </a:stretch>
        </p:blipFill>
        <p:spPr>
          <a:xfrm>
            <a:off x="807187" y="2643749"/>
            <a:ext cx="5686425" cy="1466850"/>
          </a:xfrm>
          <a:prstGeom prst="rect">
            <a:avLst/>
          </a:prstGeom>
        </p:spPr>
      </p:pic>
      <p:pic>
        <p:nvPicPr>
          <p:cNvPr id="7" name="Resim 6">
            <a:extLst>
              <a:ext uri="{FF2B5EF4-FFF2-40B4-BE49-F238E27FC236}">
                <a16:creationId xmlns:a16="http://schemas.microsoft.com/office/drawing/2014/main" id="{93D20AE2-19D3-3A1B-2C1C-BB983E4EEAC7}"/>
              </a:ext>
            </a:extLst>
          </p:cNvPr>
          <p:cNvPicPr>
            <a:picLocks noChangeAspect="1"/>
          </p:cNvPicPr>
          <p:nvPr/>
        </p:nvPicPr>
        <p:blipFill>
          <a:blip r:embed="rId3"/>
          <a:stretch>
            <a:fillRect/>
          </a:stretch>
        </p:blipFill>
        <p:spPr>
          <a:xfrm>
            <a:off x="6759666" y="2753286"/>
            <a:ext cx="1190625" cy="1247775"/>
          </a:xfrm>
          <a:prstGeom prst="rect">
            <a:avLst/>
          </a:prstGeom>
        </p:spPr>
      </p:pic>
    </p:spTree>
    <p:extLst>
      <p:ext uri="{BB962C8B-B14F-4D97-AF65-F5344CB8AC3E}">
        <p14:creationId xmlns:p14="http://schemas.microsoft.com/office/powerpoint/2010/main" val="297969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ii) Tüm değerleri aynı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Bunu da kayıp değerlere benzetebilirsiniz. Yukarıda %80 kayıp değerdi yani boş gözlemlerdi. Burada da kategorik değişkende %80’den fazla aynı içerik var. Mesela 100 gözleminiz var. Elinizde şehir değişkenin 80 tanesi İstanbul olan gözlem var. Model bu değişkende tabi ki yorum yapamayacaktır. Neredeyse hepsi İstanbul zaten ben bunu başka bir şehir ile karşılaştırmak için elimde yeterli örnek yok. Tüm müşterilerin adresi İstanbul ise hedef değişkenin </a:t>
            </a:r>
            <a:r>
              <a:rPr lang="tr-TR" sz="1600" dirty="0" err="1">
                <a:latin typeface="Times New Roman" panose="02020603050405020304" pitchFamily="18" charset="0"/>
                <a:cs typeface="Times New Roman" panose="02020603050405020304" pitchFamily="18" charset="0"/>
              </a:rPr>
              <a:t>şehire</a:t>
            </a:r>
            <a:r>
              <a:rPr lang="tr-TR" sz="1600" dirty="0">
                <a:latin typeface="Times New Roman" panose="02020603050405020304" pitchFamily="18" charset="0"/>
                <a:cs typeface="Times New Roman" panose="02020603050405020304" pitchFamily="18" charset="0"/>
              </a:rPr>
              <a:t> göre </a:t>
            </a:r>
            <a:r>
              <a:rPr lang="tr-TR" sz="1600" dirty="0" err="1">
                <a:latin typeface="Times New Roman" panose="02020603050405020304" pitchFamily="18" charset="0"/>
                <a:cs typeface="Times New Roman" panose="02020603050405020304" pitchFamily="18" charset="0"/>
              </a:rPr>
              <a:t>farkılaşan</a:t>
            </a:r>
            <a:r>
              <a:rPr lang="tr-TR" sz="1600" dirty="0">
                <a:latin typeface="Times New Roman" panose="02020603050405020304" pitchFamily="18" charset="0"/>
                <a:cs typeface="Times New Roman" panose="02020603050405020304" pitchFamily="18" charset="0"/>
              </a:rPr>
              <a:t> bir durumu zaten oluşmuyor. Değişken dediğimiz şey değişmiyor . 80 verdiğimiz sınır yorumlamanıza kontrollerinize göre değişebilir. Sizin veriniz için 90 daha doğru bir kısıt olabilir.</a:t>
            </a:r>
          </a:p>
          <a:p>
            <a:pPr marL="0" indent="0" algn="just">
              <a:buNone/>
            </a:pPr>
            <a:endParaRPr lang="tr-TR" sz="1600" dirty="0">
              <a:latin typeface="Times New Roman" panose="02020603050405020304" pitchFamily="18" charset="0"/>
              <a:cs typeface="Times New Roman" panose="02020603050405020304" pitchFamily="18" charset="0"/>
            </a:endParaRPr>
          </a:p>
          <a:p>
            <a:pPr marL="0" indent="0" algn="just">
              <a:buNone/>
            </a:pPr>
            <a:r>
              <a:rPr lang="tr-TR" sz="1600" dirty="0">
                <a:solidFill>
                  <a:srgbClr val="FFFF00"/>
                </a:solidFill>
                <a:latin typeface="Times New Roman" panose="02020603050405020304" pitchFamily="18" charset="0"/>
                <a:cs typeface="Times New Roman" panose="02020603050405020304" pitchFamily="18" charset="0"/>
              </a:rPr>
              <a:t>iii) Tüm değerleri farklı olan kategorik değişkeni çıkart</a:t>
            </a:r>
          </a:p>
          <a:p>
            <a:pPr marL="0" indent="0" algn="just">
              <a:buNone/>
            </a:pPr>
            <a:r>
              <a:rPr lang="tr-TR" sz="1600" dirty="0">
                <a:latin typeface="Times New Roman" panose="02020603050405020304" pitchFamily="18" charset="0"/>
                <a:cs typeface="Times New Roman" panose="02020603050405020304" pitchFamily="18" charset="0"/>
              </a:rPr>
              <a:t>Eğer bir değişkende tüm gözlemler farklı ise model burada da bir bağıntı yakalayamaz. Yine aynı örnek üzerinden bakalım: 100 </a:t>
            </a:r>
            <a:r>
              <a:rPr lang="tr-TR" sz="1600" dirty="0" err="1">
                <a:latin typeface="Times New Roman" panose="02020603050405020304" pitchFamily="18" charset="0"/>
                <a:cs typeface="Times New Roman" panose="02020603050405020304" pitchFamily="18" charset="0"/>
              </a:rPr>
              <a:t>gözlemlik</a:t>
            </a:r>
            <a:r>
              <a:rPr lang="tr-TR" sz="1600" dirty="0">
                <a:latin typeface="Times New Roman" panose="02020603050405020304" pitchFamily="18" charset="0"/>
                <a:cs typeface="Times New Roman" panose="02020603050405020304" pitchFamily="18" charset="0"/>
              </a:rPr>
              <a:t> veri setinde şehir değişkeninde 81 ilimiz var ise sadece 18 tane gözlemde tekrar edecek. Modelin şehirler arasında hedef değişken için anlamlı bir fark bulabilmesi için yeterli sayıda örnek olması gerekir. </a:t>
            </a:r>
            <a:r>
              <a:rPr lang="tr-TR" sz="1600" dirty="0" err="1">
                <a:latin typeface="Times New Roman" panose="02020603050405020304" pitchFamily="18" charset="0"/>
                <a:cs typeface="Times New Roman" panose="02020603050405020304" pitchFamily="18" charset="0"/>
              </a:rPr>
              <a:t>Amasyadan</a:t>
            </a:r>
            <a:r>
              <a:rPr lang="tr-TR" sz="1600" dirty="0">
                <a:latin typeface="Times New Roman" panose="02020603050405020304" pitchFamily="18" charset="0"/>
                <a:cs typeface="Times New Roman" panose="02020603050405020304" pitchFamily="18" charset="0"/>
              </a:rPr>
              <a:t> 1 kişi ile Bursa’dan 1 kişi üzerinden modelin Bursa veya Amasya için bir karar vermesi yanlış olacaktır.</a:t>
            </a:r>
          </a:p>
        </p:txBody>
      </p:sp>
    </p:spTree>
    <p:extLst>
      <p:ext uri="{BB962C8B-B14F-4D97-AF65-F5344CB8AC3E}">
        <p14:creationId xmlns:p14="http://schemas.microsoft.com/office/powerpoint/2010/main" val="4187534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Temizlik-&gt;feature_clean.py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latin typeface="Times New Roman" panose="02020603050405020304" pitchFamily="18" charset="0"/>
                <a:cs typeface="Times New Roman" panose="02020603050405020304" pitchFamily="18" charset="0"/>
              </a:rPr>
              <a:t>Örnek: 2.ve 3.madde için</a:t>
            </a:r>
          </a:p>
          <a:p>
            <a:pPr marL="0" indent="0" algn="just">
              <a:buNone/>
            </a:pPr>
            <a:r>
              <a:rPr lang="tr-TR" sz="1600" dirty="0" err="1">
                <a:latin typeface="Times New Roman" panose="02020603050405020304" pitchFamily="18" charset="0"/>
                <a:cs typeface="Times New Roman" panose="02020603050405020304" pitchFamily="18" charset="0"/>
              </a:rPr>
              <a:t>Pythonda</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df.nunique</a:t>
            </a:r>
            <a:r>
              <a:rPr lang="tr-TR" sz="1600" dirty="0">
                <a:latin typeface="Times New Roman" panose="02020603050405020304" pitchFamily="18" charset="0"/>
                <a:cs typeface="Times New Roman" panose="02020603050405020304" pitchFamily="18" charset="0"/>
              </a:rPr>
              <a:t>() komutunu kullanarak </a:t>
            </a:r>
            <a:r>
              <a:rPr lang="tr-TR" sz="1600" dirty="0" err="1">
                <a:latin typeface="Times New Roman" panose="02020603050405020304" pitchFamily="18" charset="0"/>
                <a:cs typeface="Times New Roman" panose="02020603050405020304" pitchFamily="18" charset="0"/>
              </a:rPr>
              <a:t>dataframe’deki</a:t>
            </a:r>
            <a:r>
              <a:rPr lang="tr-TR" sz="1600" dirty="0">
                <a:latin typeface="Times New Roman" panose="02020603050405020304" pitchFamily="18" charset="0"/>
                <a:cs typeface="Times New Roman" panose="02020603050405020304" pitchFamily="18" charset="0"/>
              </a:rPr>
              <a:t> tüm değişkenlerin tekil sayılarını bulabilirsiniz ve satır sayınız ile karşılaştırıp eleme yapabilirsiniz. Sadece kategorik değişkenler için uygulamanız gerekir. Aynı probleme sayısal değişkenlerde varyans durumuna bakıyoruz.</a:t>
            </a:r>
          </a:p>
        </p:txBody>
      </p:sp>
      <p:pic>
        <p:nvPicPr>
          <p:cNvPr id="5" name="Resim 4">
            <a:extLst>
              <a:ext uri="{FF2B5EF4-FFF2-40B4-BE49-F238E27FC236}">
                <a16:creationId xmlns:a16="http://schemas.microsoft.com/office/drawing/2014/main" id="{998B5CCD-EDE8-CCBA-E8EE-8D45A3CF4818}"/>
              </a:ext>
            </a:extLst>
          </p:cNvPr>
          <p:cNvPicPr>
            <a:picLocks noChangeAspect="1"/>
          </p:cNvPicPr>
          <p:nvPr/>
        </p:nvPicPr>
        <p:blipFill>
          <a:blip r:embed="rId2"/>
          <a:stretch>
            <a:fillRect/>
          </a:stretch>
        </p:blipFill>
        <p:spPr>
          <a:xfrm>
            <a:off x="384318" y="2378143"/>
            <a:ext cx="6209396" cy="1692000"/>
          </a:xfrm>
          <a:prstGeom prst="rect">
            <a:avLst/>
          </a:prstGeom>
        </p:spPr>
      </p:pic>
      <p:pic>
        <p:nvPicPr>
          <p:cNvPr id="7" name="Resim 6">
            <a:extLst>
              <a:ext uri="{FF2B5EF4-FFF2-40B4-BE49-F238E27FC236}">
                <a16:creationId xmlns:a16="http://schemas.microsoft.com/office/drawing/2014/main" id="{A5164423-5027-97D5-4C5F-E970657BAB8C}"/>
              </a:ext>
            </a:extLst>
          </p:cNvPr>
          <p:cNvPicPr>
            <a:picLocks noChangeAspect="1"/>
          </p:cNvPicPr>
          <p:nvPr/>
        </p:nvPicPr>
        <p:blipFill>
          <a:blip r:embed="rId3"/>
          <a:stretch>
            <a:fillRect/>
          </a:stretch>
        </p:blipFill>
        <p:spPr>
          <a:xfrm>
            <a:off x="6593714" y="2259196"/>
            <a:ext cx="2114550" cy="2209800"/>
          </a:xfrm>
          <a:prstGeom prst="rect">
            <a:avLst/>
          </a:prstGeom>
        </p:spPr>
      </p:pic>
    </p:spTree>
    <p:extLst>
      <p:ext uri="{BB962C8B-B14F-4D97-AF65-F5344CB8AC3E}">
        <p14:creationId xmlns:p14="http://schemas.microsoft.com/office/powerpoint/2010/main" val="2879137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273844"/>
            <a:ext cx="7886700" cy="474904"/>
          </a:xfrm>
        </p:spPr>
        <p:txBody>
          <a:bodyPr>
            <a:noAutofit/>
          </a:bodyPr>
          <a:lstStyle/>
          <a:p>
            <a:r>
              <a:rPr lang="tr-TR" sz="2400" dirty="0"/>
              <a:t>Öznitelik Seçme Yöntemleri</a:t>
            </a:r>
            <a:br>
              <a:rPr lang="tr-TR" sz="2400" dirty="0"/>
            </a:br>
            <a:r>
              <a:rPr lang="tr-TR" sz="2400" dirty="0">
                <a:solidFill>
                  <a:srgbClr val="FFFF00"/>
                </a:solidFill>
                <a:latin typeface="Calibri" panose="020F0502020204030204" pitchFamily="34" charset="0"/>
                <a:cs typeface="Calibri" panose="020F0502020204030204" pitchFamily="34" charset="0"/>
              </a:rPr>
              <a:t>Temel Temizlik-&gt;variance_feauture_selected.py</a:t>
            </a:r>
            <a:endParaRPr lang="tr-TR" sz="2400" dirty="0">
              <a:solidFill>
                <a:srgbClr val="FFFF00"/>
              </a:solidFill>
            </a:endParaRPr>
          </a:p>
        </p:txBody>
      </p:sp>
      <p:sp>
        <p:nvSpPr>
          <p:cNvPr id="3" name="İçerik Yer Tutucusu 2"/>
          <p:cNvSpPr>
            <a:spLocks noGrp="1"/>
          </p:cNvSpPr>
          <p:nvPr>
            <p:ph idx="1"/>
          </p:nvPr>
        </p:nvSpPr>
        <p:spPr>
          <a:xfrm>
            <a:off x="318051" y="940904"/>
            <a:ext cx="8441635" cy="4035287"/>
          </a:xfrm>
        </p:spPr>
        <p:txBody>
          <a:bodyPr>
            <a:normAutofit/>
          </a:bodyPr>
          <a:lstStyle/>
          <a:p>
            <a:pPr marL="0" indent="0">
              <a:buNone/>
            </a:pPr>
            <a:r>
              <a:rPr lang="tr-TR" sz="1600" dirty="0">
                <a:solidFill>
                  <a:srgbClr val="FFFF00"/>
                </a:solidFill>
                <a:latin typeface="Times New Roman" panose="02020603050405020304" pitchFamily="18" charset="0"/>
                <a:cs typeface="Times New Roman" panose="02020603050405020304" pitchFamily="18" charset="0"/>
              </a:rPr>
              <a:t>iv) Düşük varyanslı değişkeni çıkart</a:t>
            </a:r>
          </a:p>
          <a:p>
            <a:pPr marL="0" indent="0">
              <a:buNone/>
            </a:pPr>
            <a:r>
              <a:rPr lang="tr-TR" sz="1400" dirty="0">
                <a:latin typeface="Times New Roman" panose="02020603050405020304" pitchFamily="18" charset="0"/>
                <a:cs typeface="Times New Roman" panose="02020603050405020304" pitchFamily="18" charset="0"/>
              </a:rPr>
              <a:t>Varyans tanımını hatırlayalım:</a:t>
            </a:r>
          </a:p>
          <a:p>
            <a:pPr marL="0" indent="0">
              <a:buNone/>
            </a:pPr>
            <a:r>
              <a:rPr lang="tr-TR" sz="1400" dirty="0">
                <a:latin typeface="Times New Roman" panose="02020603050405020304" pitchFamily="18" charset="0"/>
                <a:cs typeface="Times New Roman" panose="02020603050405020304" pitchFamily="18" charset="0"/>
              </a:rPr>
              <a:t>Bütün değerlerin ortalamadan uzaklıklarının karelerinin ortalaması şeklinde bulunan bir ölçüdür. Eğer ki bütün değerler aynı ise varyans = 0 olur. Yukarıda yazdığımız 2.madde ile aynı içerik sadece varyans sayısal değişken için kontrol ediyoruz. Yine örnek verelim, 100 </a:t>
            </a:r>
            <a:r>
              <a:rPr lang="tr-TR" sz="1400" dirty="0" err="1">
                <a:latin typeface="Times New Roman" panose="02020603050405020304" pitchFamily="18" charset="0"/>
                <a:cs typeface="Times New Roman" panose="02020603050405020304" pitchFamily="18" charset="0"/>
              </a:rPr>
              <a:t>gözlemlik</a:t>
            </a:r>
            <a:r>
              <a:rPr lang="tr-TR" sz="1400" dirty="0">
                <a:latin typeface="Times New Roman" panose="02020603050405020304" pitchFamily="18" charset="0"/>
                <a:cs typeface="Times New Roman" panose="02020603050405020304" pitchFamily="18" charset="0"/>
              </a:rPr>
              <a:t> bir veri setinde tüm müşterilerin yaşı 35 ise yaş değişkeni model için bir anlam ifade edebilir mi? Herkesin 35 yaşında olduğu bir veri setinde nasıl karşılaştırma yapabilirsiniz. </a:t>
            </a:r>
          </a:p>
          <a:p>
            <a:pPr marL="0" indent="0">
              <a:buNone/>
            </a:pPr>
            <a:r>
              <a:rPr lang="tr-TR" sz="1400" dirty="0">
                <a:latin typeface="Times New Roman" panose="02020603050405020304" pitchFamily="18" charset="0"/>
                <a:cs typeface="Times New Roman" panose="02020603050405020304" pitchFamily="18" charset="0"/>
              </a:rPr>
              <a:t>Örnekte 1.ve 4. sütunlar varyansları 0 olduğu için veri setinden çıkartılmıştır. Varyans eşik değerini farklı bir sayı girerseniz o değerden küçük varyanslı sütunlar elenir. </a:t>
            </a:r>
          </a:p>
          <a:p>
            <a:pPr marL="0" indent="0">
              <a:buNone/>
            </a:pPr>
            <a:endParaRPr lang="tr-TR" sz="1600" dirty="0">
              <a:latin typeface="Times New Roman" panose="02020603050405020304" pitchFamily="18" charset="0"/>
              <a:cs typeface="Times New Roman" panose="02020603050405020304" pitchFamily="18" charset="0"/>
            </a:endParaRPr>
          </a:p>
          <a:p>
            <a:pPr marL="0" indent="0">
              <a:buNone/>
            </a:pPr>
            <a:r>
              <a:rPr lang="tr-TR" sz="1200" b="0" i="0" dirty="0">
                <a:solidFill>
                  <a:srgbClr val="000000"/>
                </a:solidFill>
                <a:effectLst/>
                <a:latin typeface="Roboto" panose="02000000000000000000" pitchFamily="2" charset="0"/>
              </a:rPr>
              <a:t>Örnekte 1.ve 4.gözlem değerleri varyansları 0 olduğu için veri setinden çıkartılmıştır. Varyans eşik değerini farklı bir sayı girerseniz ona göre eleme yapabilirsiniz.</a:t>
            </a:r>
            <a:endParaRPr lang="tr-TR" sz="16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47736F9F-7B9E-056C-D6DA-9E5ED3665FF6}"/>
              </a:ext>
            </a:extLst>
          </p:cNvPr>
          <p:cNvPicPr>
            <a:picLocks noChangeAspect="1"/>
          </p:cNvPicPr>
          <p:nvPr/>
        </p:nvPicPr>
        <p:blipFill>
          <a:blip r:embed="rId2"/>
          <a:stretch>
            <a:fillRect/>
          </a:stretch>
        </p:blipFill>
        <p:spPr>
          <a:xfrm>
            <a:off x="384316" y="3355285"/>
            <a:ext cx="4367647" cy="1188000"/>
          </a:xfrm>
          <a:prstGeom prst="rect">
            <a:avLst/>
          </a:prstGeom>
        </p:spPr>
      </p:pic>
      <p:pic>
        <p:nvPicPr>
          <p:cNvPr id="9" name="Resim 8">
            <a:extLst>
              <a:ext uri="{FF2B5EF4-FFF2-40B4-BE49-F238E27FC236}">
                <a16:creationId xmlns:a16="http://schemas.microsoft.com/office/drawing/2014/main" id="{9A7B137B-9FD6-466F-9A8B-8F3DC0D1973A}"/>
              </a:ext>
            </a:extLst>
          </p:cNvPr>
          <p:cNvPicPr>
            <a:picLocks noChangeAspect="1"/>
          </p:cNvPicPr>
          <p:nvPr/>
        </p:nvPicPr>
        <p:blipFill>
          <a:blip r:embed="rId3"/>
          <a:stretch>
            <a:fillRect/>
          </a:stretch>
        </p:blipFill>
        <p:spPr>
          <a:xfrm>
            <a:off x="4932277" y="3434935"/>
            <a:ext cx="4010025" cy="1028700"/>
          </a:xfrm>
          <a:prstGeom prst="rect">
            <a:avLst/>
          </a:prstGeom>
        </p:spPr>
      </p:pic>
    </p:spTree>
    <p:extLst>
      <p:ext uri="{BB962C8B-B14F-4D97-AF65-F5344CB8AC3E}">
        <p14:creationId xmlns:p14="http://schemas.microsoft.com/office/powerpoint/2010/main" val="3415971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Filtreleme  Yöntemleri</a:t>
            </a:r>
          </a:p>
        </p:txBody>
      </p:sp>
      <p:sp>
        <p:nvSpPr>
          <p:cNvPr id="3" name="İçerik Yer Tutucusu 2"/>
          <p:cNvSpPr>
            <a:spLocks noGrp="1"/>
          </p:cNvSpPr>
          <p:nvPr>
            <p:ph idx="1"/>
          </p:nvPr>
        </p:nvSpPr>
        <p:spPr>
          <a:xfrm>
            <a:off x="403362" y="1050979"/>
            <a:ext cx="8415959" cy="3468011"/>
          </a:xfrm>
        </p:spPr>
        <p:txBody>
          <a:bodyPr>
            <a:noAutofit/>
          </a:bodyPr>
          <a:lstStyle/>
          <a:p>
            <a:pPr>
              <a:lnSpc>
                <a:spcPct val="120000"/>
              </a:lnSpc>
            </a:pPr>
            <a:r>
              <a:rPr lang="tr-TR" sz="1600" dirty="0">
                <a:latin typeface="Times New Roman" panose="02020603050405020304" pitchFamily="18" charset="0"/>
                <a:cs typeface="Times New Roman" panose="02020603050405020304" pitchFamily="18" charset="0"/>
              </a:rPr>
              <a:t>Özniteliklerin önemini hesaplamak için öznitelik ile hedef değişken arasındaki ilişkiyi dikkate alan yöntemlerdir. </a:t>
            </a:r>
          </a:p>
          <a:p>
            <a:pPr>
              <a:lnSpc>
                <a:spcPct val="120000"/>
              </a:lnSpc>
            </a:pPr>
            <a:r>
              <a:rPr lang="tr-TR" sz="1600" dirty="0">
                <a:latin typeface="Times New Roman" panose="02020603050405020304" pitchFamily="18" charset="0"/>
                <a:cs typeface="Times New Roman" panose="02020603050405020304" pitchFamily="18" charset="0"/>
              </a:rPr>
              <a:t>Yapılan işlemler sonucunda veri setinde filtreleme yapılır ve ilgili özellikleri seçerek bir alt küme oluşturulur. </a:t>
            </a:r>
          </a:p>
          <a:p>
            <a:pPr>
              <a:lnSpc>
                <a:spcPct val="120000"/>
              </a:lnSpc>
            </a:pPr>
            <a:r>
              <a:rPr lang="tr-TR" sz="1600" dirty="0">
                <a:latin typeface="Times New Roman" panose="02020603050405020304" pitchFamily="18" charset="0"/>
                <a:cs typeface="Times New Roman" panose="02020603050405020304" pitchFamily="18" charset="0"/>
              </a:rPr>
              <a:t>Girdi değişkenlerinin hedef değişken ile olan ilişkisini istatiksel yöntemlerle tespit ederek en güçlü ilişkileri olan değişkenleri seçebiliriz. Yani aslında özelliklerden sadece o özellik elimizde olsaydı bu özelliğin değişimi hedef değişkeni ne kadar değiştirir sorusunun cevabına bakıyoruz.</a:t>
            </a:r>
          </a:p>
          <a:p>
            <a:pPr>
              <a:lnSpc>
                <a:spcPct val="120000"/>
              </a:lnSpc>
            </a:pPr>
            <a:r>
              <a:rPr lang="tr-TR" sz="1600" dirty="0">
                <a:latin typeface="Times New Roman" panose="02020603050405020304" pitchFamily="18" charset="0"/>
                <a:cs typeface="Times New Roman" panose="02020603050405020304" pitchFamily="18" charset="0"/>
              </a:rPr>
              <a:t>Değişkenler arasında ilişkileri incelerken sayısal ve kategorik değişkenler için farklı yöntemler uygularız.</a:t>
            </a:r>
          </a:p>
          <a:p>
            <a:pPr>
              <a:lnSpc>
                <a:spcPct val="120000"/>
              </a:lnSpc>
            </a:pPr>
            <a:r>
              <a:rPr lang="tr-TR" sz="1600" dirty="0" err="1">
                <a:solidFill>
                  <a:srgbClr val="FFFF00"/>
                </a:solidFill>
                <a:latin typeface="Calibri" panose="020F0502020204030204" pitchFamily="34" charset="0"/>
                <a:cs typeface="Calibri" panose="020F0502020204030204" pitchFamily="34" charset="0"/>
              </a:rPr>
              <a:t>Pearson</a:t>
            </a:r>
            <a:r>
              <a:rPr lang="tr-TR" sz="1600" dirty="0">
                <a:solidFill>
                  <a:srgbClr val="FFFF00"/>
                </a:solidFill>
                <a:latin typeface="Calibri" panose="020F0502020204030204" pitchFamily="34" charset="0"/>
                <a:cs typeface="Calibri" panose="020F0502020204030204" pitchFamily="34" charset="0"/>
              </a:rPr>
              <a:t> </a:t>
            </a:r>
            <a:r>
              <a:rPr lang="tr-TR" sz="1600" dirty="0" err="1">
                <a:solidFill>
                  <a:srgbClr val="FFFF00"/>
                </a:solidFill>
                <a:latin typeface="Calibri" panose="020F0502020204030204" pitchFamily="34" charset="0"/>
                <a:cs typeface="Calibri" panose="020F0502020204030204" pitchFamily="34" charset="0"/>
              </a:rPr>
              <a:t>Correlation</a:t>
            </a:r>
            <a:r>
              <a:rPr lang="tr-TR" sz="1600" dirty="0">
                <a:solidFill>
                  <a:srgbClr val="FFFF00"/>
                </a:solidFill>
                <a:latin typeface="Calibri" panose="020F0502020204030204" pitchFamily="34" charset="0"/>
                <a:cs typeface="Calibri" panose="020F0502020204030204" pitchFamily="34" charset="0"/>
              </a:rPr>
              <a:t> (Sayısal) ve Ki-Kare (Kategorik) Yöntemi</a:t>
            </a:r>
          </a:p>
        </p:txBody>
      </p:sp>
    </p:spTree>
    <p:extLst>
      <p:ext uri="{BB962C8B-B14F-4D97-AF65-F5344CB8AC3E}">
        <p14:creationId xmlns:p14="http://schemas.microsoft.com/office/powerpoint/2010/main" val="304000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Seçimi ve Öznitelik Çıkarımı … </a:t>
            </a:r>
          </a:p>
        </p:txBody>
      </p:sp>
      <p:pic>
        <p:nvPicPr>
          <p:cNvPr id="10242" name="Picture 2" descr="FEATURE REDUCTION | Data Ve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2" y="1212384"/>
            <a:ext cx="6664470" cy="336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Doğrusal olarak birbiriyle ilişkili olan değişkenler 	arasındaki ilişkinin derecesini ölçmek için    en yaygın kullanılan </a:t>
            </a:r>
            <a:r>
              <a:rPr lang="tr-TR" sz="1800" b="1" dirty="0">
                <a:solidFill>
                  <a:srgbClr val="FF0000"/>
                </a:solidFill>
                <a:latin typeface="Calibri" panose="020F0502020204030204" pitchFamily="34" charset="0"/>
                <a:cs typeface="Calibri" panose="020F0502020204030204" pitchFamily="34" charset="0"/>
              </a:rPr>
              <a:t>korelasyon</a:t>
            </a:r>
            <a:r>
              <a:rPr lang="tr-TR" sz="1800" dirty="0">
                <a:latin typeface="Calibri" panose="020F0502020204030204" pitchFamily="34" charset="0"/>
                <a:cs typeface="Calibri" panose="020F0502020204030204" pitchFamily="34" charset="0"/>
              </a:rPr>
              <a:t> ölçütüdür.</a:t>
            </a: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tr-TR" sz="1800" dirty="0">
                <a:latin typeface="Calibri" panose="020F0502020204030204" pitchFamily="34" charset="0"/>
                <a:cs typeface="Calibri" panose="020F0502020204030204" pitchFamily="34" charset="0"/>
              </a:rPr>
              <a:t>Bu teknik, sınıf etiketiyle yüksek korelasyon gösteren ve birbirleriyle ilişkisiz öznitelikler içeren alt kümeleri bulunmalıdır esasına dayanır. Kendi aralarında yüksek korelasyon gösteren öznitelikler elenmelidir.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350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Korelasyonu) </a:t>
            </a:r>
          </a:p>
          <a:p>
            <a:pPr marL="0" indent="0" algn="just">
              <a:buNone/>
            </a:pPr>
            <a:r>
              <a:rPr lang="tr-TR"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Pearson correlation coefficient, also known as </a:t>
            </a:r>
            <a:r>
              <a:rPr lang="en-US" sz="1800" dirty="0">
                <a:solidFill>
                  <a:srgbClr val="FF0000"/>
                </a:solidFill>
                <a:latin typeface="Calibri" panose="020F0502020204030204" pitchFamily="34" charset="0"/>
                <a:cs typeface="Calibri" panose="020F0502020204030204" pitchFamily="34" charset="0"/>
              </a:rPr>
              <a:t>Pearson R statistical test</a:t>
            </a:r>
            <a:r>
              <a:rPr lang="en-US" sz="1800" dirty="0">
                <a:latin typeface="Calibri" panose="020F0502020204030204" pitchFamily="34" charset="0"/>
                <a:cs typeface="Calibri" panose="020F0502020204030204" pitchFamily="34" charset="0"/>
              </a:rPr>
              <a:t>, measures strength between the different variables and their relationships. Whenever any statistical test is conducted between the two variables, then it is always a good idea for the person doing analysis to calculate the value of the correlation coefficient for knowing that how strong the relationship between the two variables is.</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23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03462" y="273844"/>
            <a:ext cx="7886700" cy="994172"/>
          </a:xfrm>
        </p:spPr>
        <p:txBody>
          <a:bodyPr>
            <a:normAutofit/>
          </a:bodyPr>
          <a:lstStyle/>
          <a:p>
            <a:r>
              <a:rPr lang="tr-TR" dirty="0"/>
              <a:t>Filtreleme Yöntemleri</a:t>
            </a:r>
          </a:p>
        </p:txBody>
      </p:sp>
      <p:sp>
        <p:nvSpPr>
          <p:cNvPr id="3" name="İçerik Yer Tutucusu 2"/>
          <p:cNvSpPr>
            <a:spLocks noGrp="1"/>
          </p:cNvSpPr>
          <p:nvPr>
            <p:ph idx="1"/>
          </p:nvPr>
        </p:nvSpPr>
        <p:spPr>
          <a:xfrm>
            <a:off x="403461" y="1268015"/>
            <a:ext cx="5366511" cy="3563291"/>
          </a:xfrm>
        </p:spPr>
        <p:txBody>
          <a:bodyPr>
            <a:normAutofit fontScale="85000" lnSpcReduction="2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a:p>
            <a:pPr marL="0" indent="0" algn="just">
              <a:buNone/>
            </a:pPr>
            <a:r>
              <a:rPr lang="en-US" sz="1800" dirty="0">
                <a:latin typeface="Calibri" panose="020F0502020204030204" pitchFamily="34" charset="0"/>
                <a:cs typeface="Calibri" panose="020F0502020204030204" pitchFamily="34" charset="0"/>
              </a:rPr>
              <a:t>Pearson’s correlation coefficient </a:t>
            </a:r>
            <a:r>
              <a:rPr lang="en-US" sz="1800" dirty="0">
                <a:solidFill>
                  <a:srgbClr val="FF0000"/>
                </a:solidFill>
                <a:latin typeface="Calibri" panose="020F0502020204030204" pitchFamily="34" charset="0"/>
                <a:cs typeface="Calibri" panose="020F0502020204030204" pitchFamily="34" charset="0"/>
              </a:rPr>
              <a:t>returns a value between -1 and 1</a:t>
            </a:r>
            <a:r>
              <a:rPr lang="en-US" sz="1800" dirty="0">
                <a:latin typeface="Calibri" panose="020F0502020204030204" pitchFamily="34" charset="0"/>
                <a:cs typeface="Calibri" panose="020F0502020204030204" pitchFamily="34" charset="0"/>
              </a:rPr>
              <a:t>. The interpretation of the correlation coefficient is as under:</a:t>
            </a:r>
            <a:endParaRPr lang="tr-TR" sz="1800" dirty="0">
              <a:latin typeface="Calibri" panose="020F0502020204030204" pitchFamily="34" charset="0"/>
              <a:cs typeface="Calibri" panose="020F0502020204030204" pitchFamily="34" charset="0"/>
            </a:endParaRPr>
          </a:p>
          <a:p>
            <a:pPr marL="0" indent="0" algn="just">
              <a:buNone/>
            </a:pPr>
            <a:endParaRPr lang="tr-TR" sz="1800" dirty="0">
              <a:latin typeface="Calibri" panose="020F0502020204030204" pitchFamily="34" charset="0"/>
              <a:cs typeface="Calibri" panose="020F0502020204030204" pitchFamily="34" charset="0"/>
            </a:endParaRP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negative relationship</a:t>
            </a:r>
            <a:r>
              <a:rPr lang="en-US" sz="1800" dirty="0">
                <a:latin typeface="Calibri" panose="020F0502020204030204" pitchFamily="34" charset="0"/>
                <a:cs typeface="Calibri" panose="020F0502020204030204" pitchFamily="34" charset="0"/>
              </a:rPr>
              <a:t>. It implies a perfect negative relationship between the variables.</a:t>
            </a:r>
          </a:p>
          <a:p>
            <a:pPr marL="0" indent="0" algn="just">
              <a:buNone/>
            </a:pPr>
            <a:r>
              <a:rPr lang="en-US" sz="1800" dirty="0">
                <a:latin typeface="Calibri" panose="020F0502020204030204" pitchFamily="34" charset="0"/>
                <a:cs typeface="Calibri" panose="020F0502020204030204" pitchFamily="34" charset="0"/>
              </a:rPr>
              <a:t>If the correlation coefficient is 0, it indicates </a:t>
            </a:r>
            <a:r>
              <a:rPr lang="en-US" sz="1800" dirty="0">
                <a:solidFill>
                  <a:srgbClr val="FF0000"/>
                </a:solidFill>
                <a:latin typeface="Calibri" panose="020F0502020204030204" pitchFamily="34" charset="0"/>
                <a:cs typeface="Calibri" panose="020F0502020204030204" pitchFamily="34" charset="0"/>
              </a:rPr>
              <a:t>no relationship</a:t>
            </a:r>
            <a:r>
              <a:rPr lang="en-US" sz="1800" dirty="0">
                <a:latin typeface="Calibri" panose="020F0502020204030204" pitchFamily="34" charset="0"/>
                <a:cs typeface="Calibri" panose="020F0502020204030204" pitchFamily="34" charset="0"/>
              </a:rPr>
              <a:t>.</a:t>
            </a:r>
          </a:p>
          <a:p>
            <a:pPr marL="0" indent="0" algn="just">
              <a:buNone/>
            </a:pPr>
            <a:r>
              <a:rPr lang="en-US" sz="1800" dirty="0">
                <a:latin typeface="Calibri" panose="020F0502020204030204" pitchFamily="34" charset="0"/>
                <a:cs typeface="Calibri" panose="020F0502020204030204" pitchFamily="34" charset="0"/>
              </a:rPr>
              <a:t>If the correlation coefficient is 1, it indicates </a:t>
            </a:r>
            <a:r>
              <a:rPr lang="en-US" sz="1800" dirty="0">
                <a:solidFill>
                  <a:srgbClr val="FF0000"/>
                </a:solidFill>
                <a:latin typeface="Calibri" panose="020F0502020204030204" pitchFamily="34" charset="0"/>
                <a:cs typeface="Calibri" panose="020F0502020204030204" pitchFamily="34" charset="0"/>
              </a:rPr>
              <a:t>a strong positive relationship</a:t>
            </a:r>
            <a:r>
              <a:rPr lang="en-US" sz="1800" dirty="0">
                <a:latin typeface="Calibri" panose="020F0502020204030204" pitchFamily="34" charset="0"/>
                <a:cs typeface="Calibri" panose="020F0502020204030204" pitchFamily="34" charset="0"/>
              </a:rPr>
              <a:t>. It implies a perfect positive relationship between the variables.</a:t>
            </a:r>
          </a:p>
          <a:p>
            <a:pPr marL="0" indent="0" algn="just">
              <a:buNone/>
            </a:pPr>
            <a:r>
              <a:rPr lang="en-US" sz="1800" dirty="0">
                <a:latin typeface="Calibri" panose="020F0502020204030204" pitchFamily="34" charset="0"/>
                <a:cs typeface="Calibri" panose="020F0502020204030204" pitchFamily="34" charset="0"/>
              </a:rPr>
              <a:t>A higher absolute value of the correlation coefficient indicates a stronger relationship between variables. Thus, a correlation coefficient of 0.78 indicates a stronger positive correlation as compared to a value of say 0.36. Similarly, a correlation coefficient of -0.87 indicates a stronger negative correlation as compared to a correlation coefficient of say -0.40.</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769973" y="2163170"/>
            <a:ext cx="3285316" cy="1284570"/>
          </a:xfrm>
          <a:prstGeom prst="rect">
            <a:avLst/>
          </a:prstGeom>
        </p:spPr>
      </p:pic>
    </p:spTree>
    <p:extLst>
      <p:ext uri="{BB962C8B-B14F-4D97-AF65-F5344CB8AC3E}">
        <p14:creationId xmlns:p14="http://schemas.microsoft.com/office/powerpoint/2010/main" val="295668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pic>
        <p:nvPicPr>
          <p:cNvPr id="1026" name="Picture 2" descr="Pearson Correlation Coefficient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635" y="1066486"/>
            <a:ext cx="4743497" cy="213550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2688608" y="3201987"/>
            <a:ext cx="5274862" cy="1815882"/>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Where,</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r = Pearson Coefficient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n= number of the pairs of the stock</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xy</a:t>
            </a:r>
            <a:r>
              <a:rPr lang="en-US" sz="1400" dirty="0">
                <a:latin typeface="Calibri" panose="020F0502020204030204" pitchFamily="34" charset="0"/>
                <a:cs typeface="Calibri" panose="020F0502020204030204" pitchFamily="34" charset="0"/>
              </a:rPr>
              <a:t> = sum of products of the paired stocks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 = sum of the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 sum of the y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∑x</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x scores</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∑y</a:t>
            </a:r>
            <a:r>
              <a:rPr lang="en-US" sz="1400" baseline="30000" dirty="0">
                <a:latin typeface="Calibri" panose="020F0502020204030204" pitchFamily="34" charset="0"/>
                <a:cs typeface="Calibri" panose="020F0502020204030204" pitchFamily="34" charset="0"/>
              </a:rPr>
              <a:t>2 </a:t>
            </a:r>
            <a:r>
              <a:rPr lang="en-US" sz="1400" dirty="0">
                <a:latin typeface="Calibri" panose="020F0502020204030204" pitchFamily="34" charset="0"/>
                <a:cs typeface="Calibri" panose="020F0502020204030204" pitchFamily="34" charset="0"/>
              </a:rPr>
              <a:t>= sum of the squared y scores</a:t>
            </a:r>
            <a:endParaRPr lang="en-US" sz="1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50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28651" y="887548"/>
            <a:ext cx="3882390" cy="2224699"/>
          </a:xfrm>
          <a:prstGeom prst="rect">
            <a:avLst/>
          </a:prstGeom>
        </p:spPr>
      </p:pic>
      <p:sp>
        <p:nvSpPr>
          <p:cNvPr id="2" name="Başlık 1"/>
          <p:cNvSpPr>
            <a:spLocks noGrp="1"/>
          </p:cNvSpPr>
          <p:nvPr>
            <p:ph type="title"/>
          </p:nvPr>
        </p:nvSpPr>
        <p:spPr>
          <a:xfrm>
            <a:off x="567691" y="69018"/>
            <a:ext cx="7886700" cy="994172"/>
          </a:xfrm>
        </p:spPr>
        <p:txBody>
          <a:bodyPr>
            <a:normAutofit/>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 </a:t>
            </a:r>
          </a:p>
        </p:txBody>
      </p:sp>
      <p:sp>
        <p:nvSpPr>
          <p:cNvPr id="7" name="Dikdörtgen 6"/>
          <p:cNvSpPr/>
          <p:nvPr/>
        </p:nvSpPr>
        <p:spPr>
          <a:xfrm>
            <a:off x="683241" y="4550799"/>
            <a:ext cx="8460759"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https://www.wallstreetmojo.com/pearson-correlation-coefficient/</a:t>
            </a:r>
          </a:p>
        </p:txBody>
      </p:sp>
      <p:pic>
        <p:nvPicPr>
          <p:cNvPr id="4" name="Resim 3"/>
          <p:cNvPicPr>
            <a:picLocks noChangeAspect="1"/>
          </p:cNvPicPr>
          <p:nvPr/>
        </p:nvPicPr>
        <p:blipFill>
          <a:blip r:embed="rId3"/>
          <a:stretch>
            <a:fillRect/>
          </a:stretch>
        </p:blipFill>
        <p:spPr>
          <a:xfrm>
            <a:off x="4969664" y="940005"/>
            <a:ext cx="3960976" cy="2500254"/>
          </a:xfrm>
          <a:prstGeom prst="rect">
            <a:avLst/>
          </a:prstGeom>
        </p:spPr>
      </p:pic>
    </p:spTree>
    <p:extLst>
      <p:ext uri="{BB962C8B-B14F-4D97-AF65-F5344CB8AC3E}">
        <p14:creationId xmlns:p14="http://schemas.microsoft.com/office/powerpoint/2010/main" val="1595014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67691" y="69018"/>
            <a:ext cx="7886700" cy="994172"/>
          </a:xfrm>
        </p:spPr>
        <p:txBody>
          <a:bodyPr>
            <a:normAutofit fontScale="90000"/>
          </a:bodyPr>
          <a:lstStyle/>
          <a:p>
            <a:pPr algn="just"/>
            <a:r>
              <a:rPr lang="tr-TR" b="1" dirty="0" err="1">
                <a:latin typeface="Calibri" panose="020F0502020204030204" pitchFamily="34" charset="0"/>
                <a:cs typeface="Calibri" panose="020F0502020204030204" pitchFamily="34" charset="0"/>
              </a:rPr>
              <a:t>Pearson</a:t>
            </a:r>
            <a:r>
              <a:rPr lang="tr-TR" b="1" dirty="0">
                <a:latin typeface="Calibri" panose="020F0502020204030204" pitchFamily="34" charset="0"/>
                <a:cs typeface="Calibri" panose="020F0502020204030204" pitchFamily="34" charset="0"/>
              </a:rPr>
              <a:t> </a:t>
            </a:r>
            <a:r>
              <a:rPr lang="tr-TR" b="1" dirty="0" err="1">
                <a:latin typeface="Calibri" panose="020F0502020204030204" pitchFamily="34" charset="0"/>
                <a:cs typeface="Calibri" panose="020F0502020204030204" pitchFamily="34" charset="0"/>
              </a:rPr>
              <a:t>Correlation</a:t>
            </a:r>
            <a:r>
              <a:rPr lang="tr-TR" b="1" dirty="0">
                <a:latin typeface="Calibri" panose="020F0502020204030204" pitchFamily="34" charset="0"/>
                <a:cs typeface="Calibri" panose="020F0502020204030204" pitchFamily="34" charset="0"/>
              </a:rPr>
              <a:t>-&gt;pearson_correlation.py </a:t>
            </a:r>
          </a:p>
        </p:txBody>
      </p:sp>
      <p:sp>
        <p:nvSpPr>
          <p:cNvPr id="9" name="Metin kutusu 8">
            <a:extLst>
              <a:ext uri="{FF2B5EF4-FFF2-40B4-BE49-F238E27FC236}">
                <a16:creationId xmlns:a16="http://schemas.microsoft.com/office/drawing/2014/main" id="{AE57072A-B95F-F5BF-F583-00DCCCFD290C}"/>
              </a:ext>
            </a:extLst>
          </p:cNvPr>
          <p:cNvSpPr txBox="1"/>
          <p:nvPr/>
        </p:nvSpPr>
        <p:spPr>
          <a:xfrm>
            <a:off x="234149" y="678748"/>
            <a:ext cx="8553783" cy="4324261"/>
          </a:xfrm>
          <a:prstGeom prst="rect">
            <a:avLst/>
          </a:prstGeom>
          <a:noFill/>
        </p:spPr>
        <p:txBody>
          <a:bodyPr wrap="square">
            <a:spAutoFit/>
          </a:bodyPr>
          <a:lstStyle/>
          <a:p>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from</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sklearn.datasets</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load_boston</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pandas</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pd</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numpy</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np</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seaborn</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sns</a:t>
            </a:r>
            <a:endParaRPr lang="tr-TR" sz="1100" dirty="0">
              <a:latin typeface="Times New Roman" panose="02020603050405020304" pitchFamily="18" charset="0"/>
              <a:cs typeface="Times New Roman" panose="02020603050405020304" pitchFamily="18" charset="0"/>
            </a:endParaRPr>
          </a:p>
          <a:p>
            <a:r>
              <a:rPr lang="tr-TR" sz="1100" dirty="0" err="1">
                <a:latin typeface="Times New Roman" panose="02020603050405020304" pitchFamily="18" charset="0"/>
                <a:cs typeface="Times New Roman" panose="02020603050405020304" pitchFamily="18" charset="0"/>
              </a:rPr>
              <a:t>import</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matplotlib.pyplot</a:t>
            </a:r>
            <a:r>
              <a:rPr lang="tr-TR" sz="1100" dirty="0">
                <a:latin typeface="Times New Roman" panose="02020603050405020304" pitchFamily="18" charset="0"/>
                <a:cs typeface="Times New Roman" panose="02020603050405020304" pitchFamily="18" charset="0"/>
              </a:rPr>
              <a:t> as </a:t>
            </a:r>
            <a:r>
              <a:rPr lang="tr-TR" sz="1100" dirty="0" err="1">
                <a:latin typeface="Times New Roman" panose="02020603050405020304" pitchFamily="18" charset="0"/>
                <a:cs typeface="Times New Roman" panose="02020603050405020304" pitchFamily="18" charset="0"/>
              </a:rPr>
              <a:t>plt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load_boston</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pd.DataFrame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x.data</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 = </a:t>
            </a:r>
            <a:r>
              <a:rPr lang="tr-TR" sz="1100" dirty="0" err="1">
                <a:latin typeface="Times New Roman" panose="02020603050405020304" pitchFamily="18" charset="0"/>
                <a:cs typeface="Times New Roman" panose="02020603050405020304" pitchFamily="18" charset="0"/>
              </a:rPr>
              <a:t>x.feature_names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 = </a:t>
            </a:r>
            <a:r>
              <a:rPr lang="tr-TR" sz="1100" dirty="0" err="1">
                <a:latin typeface="Times New Roman" panose="02020603050405020304" pitchFamily="18" charset="0"/>
                <a:cs typeface="Times New Roman" panose="02020603050405020304" pitchFamily="18" charset="0"/>
              </a:rPr>
              <a:t>x.target</a:t>
            </a:r>
            <a:endParaRPr lang="tr-TR" sz="1100" dirty="0">
              <a:latin typeface="Times New Roman" panose="02020603050405020304" pitchFamily="18" charset="0"/>
              <a:cs typeface="Times New Roman" panose="02020603050405020304" pitchFamily="18" charset="0"/>
            </a:endParaRPr>
          </a:p>
          <a:p>
            <a:r>
              <a:rPr lang="tr-TR" sz="1100" dirty="0">
                <a:latin typeface="Times New Roman" panose="02020603050405020304" pitchFamily="18" charset="0"/>
                <a:cs typeface="Times New Roman" panose="02020603050405020304" pitchFamily="18" charset="0"/>
              </a:rPr>
              <a:t>X = </a:t>
            </a:r>
            <a:r>
              <a:rPr lang="tr-TR" sz="1100" dirty="0" err="1">
                <a:latin typeface="Times New Roman" panose="02020603050405020304" pitchFamily="18" charset="0"/>
                <a:cs typeface="Times New Roman" panose="02020603050405020304" pitchFamily="18" charset="0"/>
              </a:rPr>
              <a:t>df.drop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columns</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#Özellikler</a:t>
            </a:r>
          </a:p>
          <a:p>
            <a:r>
              <a:rPr lang="tr-TR" sz="1100" dirty="0">
                <a:latin typeface="Times New Roman" panose="02020603050405020304" pitchFamily="18" charset="0"/>
                <a:cs typeface="Times New Roman" panose="02020603050405020304" pitchFamily="18" charset="0"/>
              </a:rPr>
              <a:t>y = </a:t>
            </a:r>
            <a:r>
              <a:rPr lang="tr-TR" sz="1100" dirty="0" err="1">
                <a:latin typeface="Times New Roman" panose="02020603050405020304" pitchFamily="18" charset="0"/>
                <a:cs typeface="Times New Roman" panose="02020603050405020304" pitchFamily="18" charset="0"/>
              </a:rPr>
              <a:t>df</a:t>
            </a:r>
            <a:r>
              <a:rPr lang="tr-TR" sz="1100" dirty="0">
                <a:latin typeface="Times New Roman" panose="02020603050405020304" pitchFamily="18" charset="0"/>
                <a:cs typeface="Times New Roman" panose="02020603050405020304" pitchFamily="18" charset="0"/>
              </a:rPr>
              <a:t>["MEDV"]</a:t>
            </a:r>
          </a:p>
          <a:p>
            <a:r>
              <a:rPr lang="tr-TR" sz="1100" dirty="0">
                <a:latin typeface="Times New Roman" panose="02020603050405020304" pitchFamily="18" charset="0"/>
                <a:cs typeface="Times New Roman" panose="02020603050405020304" pitchFamily="18" charset="0"/>
              </a:rPr>
              <a:t>#Hedef Değişken</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df.head</a:t>
            </a:r>
            <a:r>
              <a:rPr lang="tr-TR" sz="1100" dirty="0">
                <a:latin typeface="Times New Roman" panose="02020603050405020304" pitchFamily="18" charset="0"/>
                <a:cs typeface="Times New Roman" panose="02020603050405020304" pitchFamily="18" charset="0"/>
              </a:rPr>
              <a:t>())</a:t>
            </a:r>
          </a:p>
          <a:p>
            <a:r>
              <a:rPr lang="tr-TR" sz="1100" dirty="0">
                <a:latin typeface="Times New Roman" panose="02020603050405020304" pitchFamily="18" charset="0"/>
                <a:cs typeface="Times New Roman" panose="02020603050405020304" pitchFamily="18" charset="0"/>
              </a:rPr>
              <a:t>#Pearson Korelasyon</a:t>
            </a:r>
          </a:p>
          <a:p>
            <a:r>
              <a:rPr lang="tr-TR" sz="1100" dirty="0" err="1">
                <a:latin typeface="Times New Roman" panose="02020603050405020304" pitchFamily="18" charset="0"/>
                <a:cs typeface="Times New Roman" panose="02020603050405020304" pitchFamily="18" charset="0"/>
              </a:rPr>
              <a:t>plt.figure</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figsize</a:t>
            </a:r>
            <a:r>
              <a:rPr lang="tr-TR" sz="1100" dirty="0">
                <a:latin typeface="Times New Roman" panose="02020603050405020304" pitchFamily="18" charset="0"/>
                <a:cs typeface="Times New Roman" panose="02020603050405020304" pitchFamily="18" charset="0"/>
              </a:rPr>
              <a:t>=(12,10))</a:t>
            </a:r>
          </a:p>
          <a:p>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df.corr</a:t>
            </a:r>
            <a:r>
              <a:rPr lang="tr-TR" sz="1100" dirty="0">
                <a:solidFill>
                  <a:srgbClr val="FFFF00"/>
                </a:solidFill>
                <a:latin typeface="Times New Roman" panose="02020603050405020304" pitchFamily="18" charset="0"/>
                <a:cs typeface="Times New Roman" panose="02020603050405020304" pitchFamily="18" charset="0"/>
              </a:rPr>
              <a:t>() #korelasyon hesaplar</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sns.heatmap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cor</a:t>
            </a:r>
            <a:r>
              <a:rPr lang="tr-TR" sz="1100" dirty="0">
                <a:latin typeface="Times New Roman" panose="02020603050405020304" pitchFamily="18" charset="0"/>
                <a:cs typeface="Times New Roman" panose="02020603050405020304" pitchFamily="18" charset="0"/>
              </a:rPr>
              <a:t>, </a:t>
            </a:r>
            <a:r>
              <a:rPr lang="tr-TR" sz="1100" dirty="0" err="1">
                <a:latin typeface="Times New Roman" panose="02020603050405020304" pitchFamily="18" charset="0"/>
                <a:cs typeface="Times New Roman" panose="02020603050405020304" pitchFamily="18" charset="0"/>
              </a:rPr>
              <a:t>annot</a:t>
            </a:r>
            <a:r>
              <a:rPr lang="tr-TR" sz="1100" dirty="0">
                <a:latin typeface="Times New Roman" panose="02020603050405020304" pitchFamily="18" charset="0"/>
                <a:cs typeface="Times New Roman" panose="02020603050405020304" pitchFamily="18" charset="0"/>
              </a:rPr>
              <a:t>=True, </a:t>
            </a:r>
            <a:r>
              <a:rPr lang="tr-TR" sz="1100" dirty="0" err="1">
                <a:latin typeface="Times New Roman" panose="02020603050405020304" pitchFamily="18" charset="0"/>
                <a:cs typeface="Times New Roman" panose="02020603050405020304" pitchFamily="18" charset="0"/>
              </a:rPr>
              <a:t>cmap</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plt.cm.Reds</a:t>
            </a:r>
            <a:r>
              <a:rPr lang="tr-TR" sz="1100" dirty="0">
                <a:latin typeface="Times New Roman" panose="02020603050405020304" pitchFamily="18" charset="0"/>
                <a:cs typeface="Times New Roman" panose="02020603050405020304" pitchFamily="18" charset="0"/>
              </a:rPr>
              <a:t>)</a:t>
            </a:r>
          </a:p>
          <a:p>
            <a:r>
              <a:rPr lang="tr-TR" sz="1100" dirty="0" err="1">
                <a:latin typeface="Times New Roman" panose="02020603050405020304" pitchFamily="18" charset="0"/>
                <a:cs typeface="Times New Roman" panose="02020603050405020304" pitchFamily="18" charset="0"/>
              </a:rPr>
              <a:t>plt.show</a:t>
            </a:r>
            <a:r>
              <a:rPr lang="tr-TR" sz="1100" dirty="0">
                <a:latin typeface="Times New Roman" panose="02020603050405020304" pitchFamily="18" charset="0"/>
                <a:cs typeface="Times New Roman" panose="02020603050405020304" pitchFamily="18" charset="0"/>
              </a:rPr>
              <a:t>()</a:t>
            </a:r>
          </a:p>
          <a:p>
            <a:r>
              <a:rPr lang="tr-TR" sz="1100" dirty="0">
                <a:solidFill>
                  <a:srgbClr val="FFFF00"/>
                </a:solidFill>
                <a:latin typeface="Times New Roman" panose="02020603050405020304" pitchFamily="18" charset="0"/>
                <a:cs typeface="Times New Roman" panose="02020603050405020304" pitchFamily="18" charset="0"/>
              </a:rPr>
              <a:t>#Hedef değişken ile olan korelasyon</a:t>
            </a:r>
          </a:p>
          <a:p>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abs</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a:t>
            </a:r>
            <a:r>
              <a:rPr lang="tr-TR" sz="1100" dirty="0">
                <a:solidFill>
                  <a:srgbClr val="FFFF00"/>
                </a:solidFill>
                <a:latin typeface="Times New Roman" panose="02020603050405020304" pitchFamily="18" charset="0"/>
                <a:cs typeface="Times New Roman" panose="02020603050405020304" pitchFamily="18" charset="0"/>
              </a:rPr>
              <a:t>["MEDV"]) #korelasonu yönü önemli olmadığı şiddeti bizim için önemli o yüzden mutlak değerini alıyoruz.</a:t>
            </a:r>
          </a:p>
          <a:p>
            <a:r>
              <a:rPr lang="tr-TR" sz="1100" dirty="0">
                <a:solidFill>
                  <a:srgbClr val="FFFF00"/>
                </a:solidFill>
                <a:latin typeface="Times New Roman" panose="02020603050405020304" pitchFamily="18" charset="0"/>
                <a:cs typeface="Times New Roman" panose="02020603050405020304" pitchFamily="18" charset="0"/>
              </a:rPr>
              <a:t>#Hedef değişkenle yüksek korelasyonlu olanları seç</a:t>
            </a:r>
          </a:p>
          <a:p>
            <a:r>
              <a:rPr lang="tr-TR" sz="1100" dirty="0" err="1">
                <a:solidFill>
                  <a:srgbClr val="FFFF00"/>
                </a:solidFill>
                <a:latin typeface="Times New Roman" panose="02020603050405020304" pitchFamily="18" charset="0"/>
                <a:cs typeface="Times New Roman" panose="02020603050405020304" pitchFamily="18" charset="0"/>
              </a:rPr>
              <a:t>relevant_features</a:t>
            </a:r>
            <a:r>
              <a:rPr lang="tr-TR" sz="1100" dirty="0">
                <a:solidFill>
                  <a:srgbClr val="FFFF00"/>
                </a:solidFill>
                <a:latin typeface="Times New Roman" panose="02020603050405020304" pitchFamily="18" charset="0"/>
                <a:cs typeface="Times New Roman" panose="02020603050405020304" pitchFamily="18" charset="0"/>
              </a:rPr>
              <a:t> = </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a:t>
            </a:r>
            <a:r>
              <a:rPr lang="tr-TR" sz="1100" dirty="0" err="1">
                <a:solidFill>
                  <a:srgbClr val="FFFF00"/>
                </a:solidFill>
                <a:latin typeface="Times New Roman" panose="02020603050405020304" pitchFamily="18" charset="0"/>
                <a:cs typeface="Times New Roman" panose="02020603050405020304" pitchFamily="18" charset="0"/>
              </a:rPr>
              <a:t>cor_target</a:t>
            </a:r>
            <a:r>
              <a:rPr lang="tr-TR" sz="1100" dirty="0">
                <a:solidFill>
                  <a:srgbClr val="FFFF00"/>
                </a:solidFill>
                <a:latin typeface="Times New Roman" panose="02020603050405020304" pitchFamily="18" charset="0"/>
                <a:cs typeface="Times New Roman" panose="02020603050405020304" pitchFamily="18" charset="0"/>
              </a:rPr>
              <a:t>&gt;0.5]</a:t>
            </a:r>
          </a:p>
          <a:p>
            <a:r>
              <a:rPr lang="tr-TR" sz="1100" dirty="0" err="1">
                <a:latin typeface="Times New Roman" panose="02020603050405020304" pitchFamily="18" charset="0"/>
                <a:cs typeface="Times New Roman" panose="02020603050405020304" pitchFamily="18" charset="0"/>
              </a:rPr>
              <a:t>print</a:t>
            </a:r>
            <a:r>
              <a:rPr lang="tr-TR" sz="1100" dirty="0">
                <a:latin typeface="Times New Roman" panose="02020603050405020304" pitchFamily="18" charset="0"/>
                <a:cs typeface="Times New Roman" panose="02020603050405020304" pitchFamily="18" charset="0"/>
              </a:rPr>
              <a:t>(</a:t>
            </a:r>
            <a:r>
              <a:rPr lang="tr-TR" sz="1100" dirty="0" err="1">
                <a:latin typeface="Times New Roman" panose="02020603050405020304" pitchFamily="18" charset="0"/>
                <a:cs typeface="Times New Roman" panose="02020603050405020304" pitchFamily="18" charset="0"/>
              </a:rPr>
              <a:t>relevant_features</a:t>
            </a:r>
            <a:r>
              <a:rPr lang="tr-TR" sz="1100" dirty="0">
                <a:latin typeface="Times New Roman" panose="02020603050405020304" pitchFamily="18" charset="0"/>
                <a:cs typeface="Times New Roman" panose="02020603050405020304" pitchFamily="18" charset="0"/>
              </a:rPr>
              <a:t>)</a:t>
            </a:r>
          </a:p>
        </p:txBody>
      </p:sp>
      <p:pic>
        <p:nvPicPr>
          <p:cNvPr id="11" name="Resim 10">
            <a:extLst>
              <a:ext uri="{FF2B5EF4-FFF2-40B4-BE49-F238E27FC236}">
                <a16:creationId xmlns:a16="http://schemas.microsoft.com/office/drawing/2014/main" id="{4D896196-05BA-9BF5-B516-7B1667D805FE}"/>
              </a:ext>
            </a:extLst>
          </p:cNvPr>
          <p:cNvPicPr>
            <a:picLocks noChangeAspect="1"/>
          </p:cNvPicPr>
          <p:nvPr/>
        </p:nvPicPr>
        <p:blipFill>
          <a:blip r:embed="rId2"/>
          <a:stretch>
            <a:fillRect/>
          </a:stretch>
        </p:blipFill>
        <p:spPr>
          <a:xfrm>
            <a:off x="2461591" y="2360262"/>
            <a:ext cx="2286000" cy="1057275"/>
          </a:xfrm>
          <a:prstGeom prst="rect">
            <a:avLst/>
          </a:prstGeom>
        </p:spPr>
      </p:pic>
      <p:pic>
        <p:nvPicPr>
          <p:cNvPr id="13" name="Resim 12">
            <a:extLst>
              <a:ext uri="{FF2B5EF4-FFF2-40B4-BE49-F238E27FC236}">
                <a16:creationId xmlns:a16="http://schemas.microsoft.com/office/drawing/2014/main" id="{ADB74094-4C8A-6B51-3259-316604CB95BD}"/>
              </a:ext>
            </a:extLst>
          </p:cNvPr>
          <p:cNvPicPr>
            <a:picLocks noChangeAspect="1"/>
          </p:cNvPicPr>
          <p:nvPr/>
        </p:nvPicPr>
        <p:blipFill>
          <a:blip r:embed="rId3"/>
          <a:stretch>
            <a:fillRect/>
          </a:stretch>
        </p:blipFill>
        <p:spPr>
          <a:xfrm>
            <a:off x="4862463" y="833821"/>
            <a:ext cx="3810596" cy="3348000"/>
          </a:xfrm>
          <a:prstGeom prst="rect">
            <a:avLst/>
          </a:prstGeom>
        </p:spPr>
      </p:pic>
    </p:spTree>
    <p:extLst>
      <p:ext uri="{BB962C8B-B14F-4D97-AF65-F5344CB8AC3E}">
        <p14:creationId xmlns:p14="http://schemas.microsoft.com/office/powerpoint/2010/main" val="1199796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a:t>
            </a:r>
          </a:p>
          <a:p>
            <a:pPr marL="342900" lvl="1" indent="0" algn="just">
              <a:buNone/>
            </a:pPr>
            <a:r>
              <a:rPr lang="tr-TR" dirty="0">
                <a:latin typeface="Calibri" panose="020F0502020204030204" pitchFamily="34" charset="0"/>
                <a:cs typeface="Calibri" panose="020F0502020204030204" pitchFamily="34" charset="0"/>
              </a:rPr>
              <a:t>Ki kare testi kategorik değişkenler arasındaki ilişkiyi ölçmek için kullanılır. Bu testte iki değişken arasında </a:t>
            </a:r>
            <a:r>
              <a:rPr lang="tr-TR" dirty="0">
                <a:solidFill>
                  <a:srgbClr val="FF0000"/>
                </a:solidFill>
                <a:latin typeface="Calibri" panose="020F0502020204030204" pitchFamily="34" charset="0"/>
                <a:cs typeface="Calibri" panose="020F0502020204030204" pitchFamily="34" charset="0"/>
              </a:rPr>
              <a:t>bağımlılık olup olmadığını </a:t>
            </a:r>
            <a:r>
              <a:rPr lang="tr-TR" dirty="0">
                <a:latin typeface="Calibri" panose="020F0502020204030204" pitchFamily="34" charset="0"/>
                <a:cs typeface="Calibri" panose="020F0502020204030204" pitchFamily="34" charset="0"/>
              </a:rPr>
              <a:t>test edeceğimiz için hipotezlerimiz:</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H0: İki değişken bağımsızdır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H1: İki değişken birbirine bağımlıdır.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şeklinde oluşturulur.</a:t>
            </a: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tr-TR" dirty="0">
                <a:latin typeface="Calibri" panose="020F0502020204030204" pitchFamily="34" charset="0"/>
                <a:cs typeface="Calibri" panose="020F0502020204030204" pitchFamily="34" charset="0"/>
              </a:rPr>
              <a:t>p anlamlılık seviyesinin belirlenir ve Ki Kare Test istatistiği hesaplanır.</a:t>
            </a:r>
          </a:p>
          <a:p>
            <a:pPr marL="342900" lvl="1"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511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fontScale="85000" lnSpcReduction="2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For a contingency table that has </a:t>
            </a:r>
            <a:r>
              <a:rPr lang="en-US" dirty="0">
                <a:solidFill>
                  <a:srgbClr val="FF0000"/>
                </a:solidFill>
                <a:latin typeface="Calibri" panose="020F0502020204030204" pitchFamily="34" charset="0"/>
                <a:cs typeface="Calibri" panose="020F0502020204030204" pitchFamily="34" charset="0"/>
              </a:rPr>
              <a:t>r rows and c columns</a:t>
            </a:r>
            <a:r>
              <a:rPr lang="en-US" dirty="0">
                <a:latin typeface="Calibri" panose="020F0502020204030204" pitchFamily="34" charset="0"/>
                <a:cs typeface="Calibri" panose="020F0502020204030204" pitchFamily="34" charset="0"/>
              </a:rPr>
              <a:t>, the chi square test can be thought of as a test of independence. In a test </a:t>
            </a:r>
            <a:r>
              <a:rPr lang="en-US" dirty="0" err="1">
                <a:latin typeface="Calibri" panose="020F0502020204030204" pitchFamily="34" charset="0"/>
                <a:cs typeface="Calibri" panose="020F0502020204030204" pitchFamily="34" charset="0"/>
              </a:rPr>
              <a:t>ofindependence</a:t>
            </a:r>
            <a:r>
              <a:rPr lang="en-US" dirty="0">
                <a:latin typeface="Calibri" panose="020F0502020204030204" pitchFamily="34" charset="0"/>
                <a:cs typeface="Calibri" panose="020F0502020204030204" pitchFamily="34" charset="0"/>
              </a:rPr>
              <a:t> the null and alternative hypotheses are:</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Ho</a:t>
            </a:r>
            <a:r>
              <a:rPr lang="en-US" dirty="0">
                <a:latin typeface="Calibri" panose="020F0502020204030204" pitchFamily="34" charset="0"/>
                <a:cs typeface="Calibri" panose="020F0502020204030204" pitchFamily="34" charset="0"/>
              </a:rPr>
              <a:t>: The two categorical variables are independent.</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solidFill>
                  <a:srgbClr val="FF0000"/>
                </a:solidFill>
                <a:latin typeface="Calibri" panose="020F0502020204030204" pitchFamily="34" charset="0"/>
                <a:cs typeface="Calibri" panose="020F0502020204030204" pitchFamily="34" charset="0"/>
              </a:rPr>
              <a:t>Ha</a:t>
            </a:r>
            <a:r>
              <a:rPr lang="en-US" dirty="0">
                <a:latin typeface="Calibri" panose="020F0502020204030204" pitchFamily="34" charset="0"/>
                <a:cs typeface="Calibri" panose="020F0502020204030204" pitchFamily="34" charset="0"/>
              </a:rPr>
              <a:t>: The two categorical variables are related.</a:t>
            </a: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We can use the equation Chi Square = the sum of all the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fe</a:t>
            </a:r>
            <a:endParaRPr lang="en-US" dirty="0">
              <a:latin typeface="Calibri" panose="020F0502020204030204" pitchFamily="34" charset="0"/>
              <a:cs typeface="Calibri" panose="020F0502020204030204" pitchFamily="34" charset="0"/>
            </a:endParaRPr>
          </a:p>
          <a:p>
            <a:pPr marL="342900" lvl="1" indent="0" algn="just">
              <a:buNone/>
            </a:pPr>
            <a:endParaRPr lang="en-US"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Here </a:t>
            </a:r>
            <a:r>
              <a:rPr lang="en-US" dirty="0" err="1">
                <a:latin typeface="Calibri" panose="020F0502020204030204" pitchFamily="34" charset="0"/>
                <a:cs typeface="Calibri" panose="020F0502020204030204" pitchFamily="34" charset="0"/>
              </a:rPr>
              <a:t>fo</a:t>
            </a:r>
            <a:r>
              <a:rPr lang="en-US" dirty="0">
                <a:latin typeface="Calibri" panose="020F0502020204030204" pitchFamily="34" charset="0"/>
                <a:cs typeface="Calibri" panose="020F0502020204030204" pitchFamily="34" charset="0"/>
              </a:rPr>
              <a:t> denotes the frequency of the observed data and </a:t>
            </a:r>
            <a:r>
              <a:rPr lang="en-US" dirty="0" err="1">
                <a:latin typeface="Calibri" panose="020F0502020204030204" pitchFamily="34" charset="0"/>
                <a:cs typeface="Calibri" panose="020F0502020204030204" pitchFamily="34" charset="0"/>
              </a:rPr>
              <a:t>fe</a:t>
            </a:r>
            <a:r>
              <a:rPr lang="en-US" dirty="0">
                <a:latin typeface="Calibri" panose="020F0502020204030204" pitchFamily="34" charset="0"/>
                <a:cs typeface="Calibri" panose="020F0502020204030204" pitchFamily="34" charset="0"/>
              </a:rPr>
              <a:t> is the frequency of the expected values. The general table would look something like the one below:</a:t>
            </a:r>
            <a:endParaRPr lang="tr-TR" b="1"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spTree>
    <p:extLst>
      <p:ext uri="{BB962C8B-B14F-4D97-AF65-F5344CB8AC3E}">
        <p14:creationId xmlns:p14="http://schemas.microsoft.com/office/powerpoint/2010/main" val="146164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Filtre Yöntemleri</a:t>
            </a:r>
          </a:p>
        </p:txBody>
      </p:sp>
      <p:sp>
        <p:nvSpPr>
          <p:cNvPr id="3" name="İçerik Yer Tutucusu 2"/>
          <p:cNvSpPr>
            <a:spLocks noGrp="1"/>
          </p:cNvSpPr>
          <p:nvPr>
            <p:ph idx="1"/>
          </p:nvPr>
        </p:nvSpPr>
        <p:spPr>
          <a:xfrm>
            <a:off x="342047" y="1123560"/>
            <a:ext cx="4816807" cy="3263504"/>
          </a:xfrm>
        </p:spPr>
        <p:txBody>
          <a:bodyPr>
            <a:normAutofit lnSpcReduction="10000"/>
          </a:bodyPr>
          <a:lstStyle/>
          <a:p>
            <a:pPr algn="just"/>
            <a:r>
              <a:rPr lang="tr-TR" b="1" dirty="0">
                <a:latin typeface="Calibri" panose="020F0502020204030204" pitchFamily="34" charset="0"/>
                <a:cs typeface="Calibri" panose="020F0502020204030204" pitchFamily="34" charset="0"/>
              </a:rPr>
              <a:t>Ki-Kare Testi Yöntemi</a:t>
            </a:r>
          </a:p>
          <a:p>
            <a:pPr marL="342900" lvl="1" indent="0" algn="just">
              <a:buNone/>
            </a:pPr>
            <a:r>
              <a:rPr lang="en-US" dirty="0">
                <a:latin typeface="Calibri" panose="020F0502020204030204" pitchFamily="34" charset="0"/>
                <a:cs typeface="Calibri" panose="020F0502020204030204" pitchFamily="34" charset="0"/>
              </a:rPr>
              <a:t>Now we need to calculate the expected values for each cell in the table and we can do that using the </a:t>
            </a:r>
            <a:r>
              <a:rPr lang="en-US" dirty="0" err="1">
                <a:latin typeface="Calibri" panose="020F0502020204030204" pitchFamily="34" charset="0"/>
                <a:cs typeface="Calibri" panose="020F0502020204030204" pitchFamily="34" charset="0"/>
              </a:rPr>
              <a:t>the</a:t>
            </a:r>
            <a:r>
              <a:rPr lang="en-US" dirty="0">
                <a:latin typeface="Calibri" panose="020F0502020204030204" pitchFamily="34" charset="0"/>
                <a:cs typeface="Calibri" panose="020F0502020204030204" pitchFamily="34" charset="0"/>
              </a:rPr>
              <a:t> row total times the column total divided by the grand total (N). </a:t>
            </a:r>
            <a:endParaRPr lang="tr-TR" dirty="0">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For example, for cell a the expected value would be (</a:t>
            </a:r>
            <a:r>
              <a:rPr lang="en-US" dirty="0" err="1">
                <a:latin typeface="Calibri" panose="020F0502020204030204" pitchFamily="34" charset="0"/>
                <a:cs typeface="Calibri" panose="020F0502020204030204" pitchFamily="34" charset="0"/>
              </a:rPr>
              <a:t>a+b+c</a:t>
            </a:r>
            <a:r>
              <a:rPr lang="en-US" dirty="0">
                <a:latin typeface="Calibri" panose="020F0502020204030204" pitchFamily="34" charset="0"/>
                <a:cs typeface="Calibri" panose="020F0502020204030204" pitchFamily="34" charset="0"/>
              </a:rPr>
              <a:t>)</a:t>
            </a:r>
            <a:r>
              <a:rPr lang="tr-TR"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a+d+g</a:t>
            </a:r>
            <a:r>
              <a:rPr lang="en-US" dirty="0">
                <a:latin typeface="Calibri" panose="020F0502020204030204" pitchFamily="34" charset="0"/>
                <a:cs typeface="Calibri" panose="020F0502020204030204" pitchFamily="34" charset="0"/>
              </a:rPr>
              <a:t>)/N.</a:t>
            </a:r>
            <a:endParaRPr lang="tr-TR" dirty="0">
              <a:latin typeface="Calibri" panose="020F0502020204030204" pitchFamily="34" charset="0"/>
              <a:cs typeface="Calibri" panose="020F0502020204030204" pitchFamily="34" charset="0"/>
            </a:endParaRPr>
          </a:p>
          <a:p>
            <a:pPr marL="342900" lvl="1" indent="0" algn="just">
              <a:buNone/>
            </a:pPr>
            <a:endParaRPr lang="tr-TR" b="1" dirty="0">
              <a:latin typeface="Calibri" panose="020F0502020204030204" pitchFamily="34" charset="0"/>
              <a:cs typeface="Calibri" panose="020F0502020204030204" pitchFamily="34" charset="0"/>
            </a:endParaRPr>
          </a:p>
          <a:p>
            <a:pPr marL="342900" lvl="1" indent="0" algn="just">
              <a:buNone/>
            </a:pPr>
            <a:r>
              <a:rPr lang="en-US" dirty="0">
                <a:latin typeface="Calibri" panose="020F0502020204030204" pitchFamily="34" charset="0"/>
                <a:cs typeface="Calibri" panose="020F0502020204030204" pitchFamily="34" charset="0"/>
              </a:rPr>
              <a:t>Once the expected values have been calculated for each cell, we can use the same procedure are before for a simple 2 x 2 table.</a:t>
            </a:r>
            <a:endParaRPr lang="tr-TR" dirty="0">
              <a:latin typeface="Calibri" panose="020F0502020204030204" pitchFamily="34" charset="0"/>
              <a:cs typeface="Calibri" panose="020F0502020204030204" pitchFamily="34" charset="0"/>
            </a:endParaRPr>
          </a:p>
        </p:txBody>
      </p:sp>
      <p:pic>
        <p:nvPicPr>
          <p:cNvPr id="4" name="Resim 3"/>
          <p:cNvPicPr>
            <a:picLocks noChangeAspect="1"/>
          </p:cNvPicPr>
          <p:nvPr/>
        </p:nvPicPr>
        <p:blipFill>
          <a:blip r:embed="rId2"/>
          <a:stretch>
            <a:fillRect/>
          </a:stretch>
        </p:blipFill>
        <p:spPr>
          <a:xfrm>
            <a:off x="5158854" y="1455145"/>
            <a:ext cx="3961960" cy="1281231"/>
          </a:xfrm>
          <a:prstGeom prst="rect">
            <a:avLst/>
          </a:prstGeom>
        </p:spPr>
      </p:pic>
      <p:pic>
        <p:nvPicPr>
          <p:cNvPr id="5" name="Resim 4"/>
          <p:cNvPicPr>
            <a:picLocks noChangeAspect="1"/>
          </p:cNvPicPr>
          <p:nvPr/>
        </p:nvPicPr>
        <p:blipFill>
          <a:blip r:embed="rId3"/>
          <a:stretch>
            <a:fillRect/>
          </a:stretch>
        </p:blipFill>
        <p:spPr>
          <a:xfrm>
            <a:off x="5158854" y="3339365"/>
            <a:ext cx="3990181" cy="727668"/>
          </a:xfrm>
          <a:prstGeom prst="rect">
            <a:avLst/>
          </a:prstGeom>
        </p:spPr>
      </p:pic>
    </p:spTree>
    <p:extLst>
      <p:ext uri="{BB962C8B-B14F-4D97-AF65-F5344CB8AC3E}">
        <p14:creationId xmlns:p14="http://schemas.microsoft.com/office/powerpoint/2010/main" val="413958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586854" y="1037229"/>
            <a:ext cx="4496086" cy="395102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p:cNvSpPr/>
          <p:nvPr/>
        </p:nvSpPr>
        <p:spPr>
          <a:xfrm>
            <a:off x="5158854" y="1016758"/>
            <a:ext cx="3985146" cy="3951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451305" y="1093295"/>
            <a:ext cx="4228563" cy="998027"/>
          </a:xfrm>
        </p:spPr>
        <p:txBody>
          <a:bodyPr>
            <a:normAutofit/>
          </a:bodyPr>
          <a:lstStyle/>
          <a:p>
            <a:pPr marL="342900" lvl="1" indent="0" algn="just">
              <a:buNone/>
            </a:pPr>
            <a:r>
              <a:rPr lang="en-US" dirty="0">
                <a:solidFill>
                  <a:schemeClr val="bg1"/>
                </a:solidFill>
                <a:latin typeface="Calibri" panose="020F0502020204030204" pitchFamily="34" charset="0"/>
                <a:cs typeface="Calibri" panose="020F0502020204030204" pitchFamily="34" charset="0"/>
              </a:rPr>
              <a:t>Suppose you have the following categorical data set.</a:t>
            </a:r>
            <a:endParaRPr lang="tr-TR" dirty="0">
              <a:solidFill>
                <a:schemeClr val="bg1"/>
              </a:solidFill>
              <a:latin typeface="Calibri" panose="020F0502020204030204" pitchFamily="34" charset="0"/>
              <a:cs typeface="Calibri" panose="020F0502020204030204" pitchFamily="34" charset="0"/>
            </a:endParaRPr>
          </a:p>
          <a:p>
            <a:pPr marL="342900" lvl="1" indent="0" algn="just">
              <a:buNone/>
            </a:pPr>
            <a:endParaRPr lang="tr-TR"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821106" y="2055203"/>
            <a:ext cx="4010664" cy="2667094"/>
          </a:xfrm>
          <a:prstGeom prst="rect">
            <a:avLst/>
          </a:prstGeom>
        </p:spPr>
      </p:pic>
      <p:pic>
        <p:nvPicPr>
          <p:cNvPr id="8" name="Resim 7"/>
          <p:cNvPicPr>
            <a:picLocks noChangeAspect="1"/>
          </p:cNvPicPr>
          <p:nvPr/>
        </p:nvPicPr>
        <p:blipFill>
          <a:blip r:embed="rId3"/>
          <a:stretch>
            <a:fillRect/>
          </a:stretch>
        </p:blipFill>
        <p:spPr>
          <a:xfrm>
            <a:off x="5234768" y="2062822"/>
            <a:ext cx="3724133" cy="2667095"/>
          </a:xfrm>
          <a:prstGeom prst="rect">
            <a:avLst/>
          </a:prstGeom>
        </p:spPr>
      </p:pic>
      <p:sp>
        <p:nvSpPr>
          <p:cNvPr id="10" name="İçerik Yer Tutucusu 2"/>
          <p:cNvSpPr txBox="1">
            <a:spLocks/>
          </p:cNvSpPr>
          <p:nvPr/>
        </p:nvSpPr>
        <p:spPr>
          <a:xfrm>
            <a:off x="4755782" y="1127415"/>
            <a:ext cx="4673506" cy="1064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just">
              <a:buFont typeface="Arial" panose="020B0604020202020204" pitchFamily="34" charset="0"/>
              <a:buNone/>
            </a:pPr>
            <a:r>
              <a:rPr lang="en-US" dirty="0">
                <a:latin typeface="Calibri" panose="020F0502020204030204" pitchFamily="34" charset="0"/>
                <a:cs typeface="Calibri" panose="020F0502020204030204" pitchFamily="34" charset="0"/>
              </a:rPr>
              <a:t>We could now set up the following table:</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3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67550" y="1507507"/>
            <a:ext cx="3367787" cy="2343264"/>
          </a:xfrm>
          <a:prstGeom prst="rect">
            <a:avLst/>
          </a:prstGeom>
        </p:spPr>
      </p:pic>
      <p:pic>
        <p:nvPicPr>
          <p:cNvPr id="7" name="Resim 6"/>
          <p:cNvPicPr>
            <a:picLocks noChangeAspect="1"/>
          </p:cNvPicPr>
          <p:nvPr/>
        </p:nvPicPr>
        <p:blipFill>
          <a:blip r:embed="rId3"/>
          <a:stretch>
            <a:fillRect/>
          </a:stretch>
        </p:blipFill>
        <p:spPr>
          <a:xfrm>
            <a:off x="3502343" y="1507507"/>
            <a:ext cx="5504497" cy="2343264"/>
          </a:xfrm>
          <a:prstGeom prst="rect">
            <a:avLst/>
          </a:prstGeom>
        </p:spPr>
      </p:pic>
    </p:spTree>
    <p:extLst>
      <p:ext uri="{BB962C8B-B14F-4D97-AF65-F5344CB8AC3E}">
        <p14:creationId xmlns:p14="http://schemas.microsoft.com/office/powerpoint/2010/main" val="2372117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just"/>
            <a:r>
              <a:rPr lang="tr-TR" b="1" dirty="0">
                <a:latin typeface="Calibri" panose="020F0502020204030204" pitchFamily="34" charset="0"/>
                <a:cs typeface="Calibri" panose="020F0502020204030204" pitchFamily="34" charset="0"/>
              </a:rPr>
              <a:t>Ki-Kare Testi Yöntemi</a:t>
            </a:r>
          </a:p>
        </p:txBody>
      </p:sp>
      <p:sp>
        <p:nvSpPr>
          <p:cNvPr id="3" name="İçerik Yer Tutucusu 2"/>
          <p:cNvSpPr>
            <a:spLocks noGrp="1"/>
          </p:cNvSpPr>
          <p:nvPr>
            <p:ph idx="1"/>
          </p:nvPr>
        </p:nvSpPr>
        <p:spPr>
          <a:xfrm>
            <a:off x="342047" y="1123560"/>
            <a:ext cx="4816807" cy="3263504"/>
          </a:xfrm>
          <a:solidFill>
            <a:schemeClr val="accent1"/>
          </a:solidFill>
        </p:spPr>
        <p:txBody>
          <a:bodyPr>
            <a:normAutofit/>
          </a:bodyPr>
          <a:lstStyle/>
          <a:p>
            <a:pPr algn="just"/>
            <a:endParaRPr lang="tr-TR" sz="2000" b="1"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Thus, we would reject the null hypothesis that there is no relationship between location and type of malaria. Our data tell us there is a relationship between type of malaria and location, but that's all it says.</a:t>
            </a:r>
            <a:endParaRPr lang="tr-TR" sz="2000" dirty="0">
              <a:latin typeface="Calibri" panose="020F0502020204030204" pitchFamily="34" charset="0"/>
              <a:cs typeface="Calibri" panose="020F0502020204030204" pitchFamily="34" charset="0"/>
            </a:endParaRPr>
          </a:p>
          <a:p>
            <a:pPr marL="0" indent="0" algn="just">
              <a:buNone/>
            </a:pPr>
            <a:endParaRPr lang="tr-TR" sz="2000" dirty="0">
              <a:latin typeface="Calibri" panose="020F0502020204030204" pitchFamily="34" charset="0"/>
              <a:cs typeface="Calibri" panose="020F0502020204030204" pitchFamily="34" charset="0"/>
            </a:endParaRPr>
          </a:p>
          <a:p>
            <a:r>
              <a:rPr lang="en-US" sz="1600" b="1" dirty="0">
                <a:solidFill>
                  <a:schemeClr val="accent2"/>
                </a:solidFill>
                <a:latin typeface="Calibri" panose="020F0502020204030204" pitchFamily="34" charset="0"/>
                <a:cs typeface="Calibri" panose="020F0502020204030204" pitchFamily="34" charset="0"/>
              </a:rPr>
              <a:t>Ho: The two categorical variables are independent.</a:t>
            </a:r>
          </a:p>
          <a:p>
            <a:r>
              <a:rPr lang="en-US" sz="1600" b="1" dirty="0">
                <a:solidFill>
                  <a:schemeClr val="bg1"/>
                </a:solidFill>
                <a:latin typeface="Calibri" panose="020F0502020204030204" pitchFamily="34" charset="0"/>
                <a:cs typeface="Calibri" panose="020F0502020204030204" pitchFamily="34" charset="0"/>
              </a:rPr>
              <a:t>Ha: The two categorical variables are related.</a:t>
            </a:r>
          </a:p>
          <a:p>
            <a:pPr marL="0" indent="0" algn="just">
              <a:buNone/>
            </a:pPr>
            <a:endParaRPr lang="en-US" sz="2000" dirty="0">
              <a:latin typeface="Calibri" panose="020F0502020204030204" pitchFamily="34" charset="0"/>
              <a:cs typeface="Calibri" panose="020F0502020204030204" pitchFamily="34" charset="0"/>
            </a:endParaRPr>
          </a:p>
          <a:p>
            <a:pPr marL="342900" lvl="1" indent="0" algn="just">
              <a:buNone/>
            </a:pPr>
            <a:endParaRPr lang="en-US" sz="1600" dirty="0">
              <a:latin typeface="Calibri" panose="020F0502020204030204" pitchFamily="34" charset="0"/>
              <a:cs typeface="Calibri" panose="020F0502020204030204" pitchFamily="34" charset="0"/>
            </a:endParaRPr>
          </a:p>
        </p:txBody>
      </p:sp>
      <p:pic>
        <p:nvPicPr>
          <p:cNvPr id="6" name="Resim 5"/>
          <p:cNvPicPr>
            <a:picLocks noChangeAspect="1"/>
          </p:cNvPicPr>
          <p:nvPr/>
        </p:nvPicPr>
        <p:blipFill>
          <a:blip r:embed="rId2"/>
          <a:stretch>
            <a:fillRect/>
          </a:stretch>
        </p:blipFill>
        <p:spPr>
          <a:xfrm>
            <a:off x="5248690" y="1883391"/>
            <a:ext cx="3765656" cy="2094932"/>
          </a:xfrm>
          <a:prstGeom prst="rect">
            <a:avLst/>
          </a:prstGeom>
        </p:spPr>
      </p:pic>
      <p:sp>
        <p:nvSpPr>
          <p:cNvPr id="7" name="Dikdörtgen 6"/>
          <p:cNvSpPr/>
          <p:nvPr/>
        </p:nvSpPr>
        <p:spPr>
          <a:xfrm>
            <a:off x="5158854" y="1514059"/>
            <a:ext cx="3691267" cy="369332"/>
          </a:xfrm>
          <a:prstGeom prst="rect">
            <a:avLst/>
          </a:prstGeom>
        </p:spPr>
        <p:txBody>
          <a:bodyPr wrap="none">
            <a:spAutoFit/>
          </a:bodyPr>
          <a:lstStyle/>
          <a:p>
            <a:pPr algn="just"/>
            <a:r>
              <a:rPr lang="en-US" dirty="0">
                <a:latin typeface="Calibri" panose="020F0502020204030204" pitchFamily="34" charset="0"/>
                <a:cs typeface="Calibri" panose="020F0502020204030204" pitchFamily="34" charset="0"/>
              </a:rPr>
              <a:t>Table 3. Chi Square distribution table.</a:t>
            </a:r>
            <a:endParaRPr lang="tr-TR" dirty="0">
              <a:latin typeface="Calibri" panose="020F0502020204030204" pitchFamily="34" charset="0"/>
              <a:cs typeface="Calibri" panose="020F0502020204030204" pitchFamily="34" charset="0"/>
            </a:endParaRPr>
          </a:p>
        </p:txBody>
      </p:sp>
      <p:sp>
        <p:nvSpPr>
          <p:cNvPr id="8" name="Dikdörtgen 7"/>
          <p:cNvSpPr/>
          <p:nvPr/>
        </p:nvSpPr>
        <p:spPr>
          <a:xfrm>
            <a:off x="342047" y="4448441"/>
            <a:ext cx="8597910" cy="276999"/>
          </a:xfrm>
          <a:prstGeom prst="rect">
            <a:avLst/>
          </a:prstGeom>
        </p:spPr>
        <p:txBody>
          <a:bodyPr wrap="square">
            <a:spAutoFit/>
          </a:bodyPr>
          <a:lstStyle/>
          <a:p>
            <a:r>
              <a:rPr lang="tr-TR" sz="1200" b="1" dirty="0">
                <a:solidFill>
                  <a:srgbClr val="FF0000"/>
                </a:solidFill>
                <a:latin typeface="Calibri" panose="020F0502020204030204" pitchFamily="34" charset="0"/>
                <a:cs typeface="Calibri" panose="020F0502020204030204" pitchFamily="34" charset="0"/>
              </a:rPr>
              <a:t>Kaynak: </a:t>
            </a:r>
            <a:r>
              <a:rPr lang="tr-TR" sz="1200" dirty="0">
                <a:solidFill>
                  <a:srgbClr val="FF0000"/>
                </a:solidFill>
                <a:latin typeface="Calibri" panose="020F0502020204030204" pitchFamily="34" charset="0"/>
                <a:cs typeface="Calibri" panose="020F0502020204030204" pitchFamily="34" charset="0"/>
              </a:rPr>
              <a:t>https://math.hws.edu/javamath/ryan/ChiSquare.html</a:t>
            </a:r>
          </a:p>
        </p:txBody>
      </p:sp>
    </p:spTree>
    <p:extLst>
      <p:ext uri="{BB962C8B-B14F-4D97-AF65-F5344CB8AC3E}">
        <p14:creationId xmlns:p14="http://schemas.microsoft.com/office/powerpoint/2010/main" val="6129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67827"/>
            <a:ext cx="7886700" cy="435147"/>
          </a:xfrm>
        </p:spPr>
        <p:txBody>
          <a:bodyPr>
            <a:normAutofit fontScale="90000"/>
          </a:bodyPr>
          <a:lstStyle/>
          <a:p>
            <a:pPr algn="just"/>
            <a:r>
              <a:rPr lang="tr-TR" b="1" dirty="0">
                <a:latin typeface="Calibri" panose="020F0502020204030204" pitchFamily="34" charset="0"/>
                <a:cs typeface="Calibri" panose="020F0502020204030204" pitchFamily="34" charset="0"/>
              </a:rPr>
              <a:t>Ki-Kare Testi Yöntemi-&gt;ki_kare.py</a:t>
            </a:r>
          </a:p>
        </p:txBody>
      </p:sp>
      <p:pic>
        <p:nvPicPr>
          <p:cNvPr id="12" name="Resim 11">
            <a:extLst>
              <a:ext uri="{FF2B5EF4-FFF2-40B4-BE49-F238E27FC236}">
                <a16:creationId xmlns:a16="http://schemas.microsoft.com/office/drawing/2014/main" id="{F5F10D3C-0B54-9F81-ADC0-E4E41FD0BC20}"/>
              </a:ext>
            </a:extLst>
          </p:cNvPr>
          <p:cNvPicPr>
            <a:picLocks noChangeAspect="1"/>
          </p:cNvPicPr>
          <p:nvPr/>
        </p:nvPicPr>
        <p:blipFill>
          <a:blip r:embed="rId2"/>
          <a:stretch>
            <a:fillRect/>
          </a:stretch>
        </p:blipFill>
        <p:spPr>
          <a:xfrm>
            <a:off x="733471" y="602974"/>
            <a:ext cx="6935887" cy="3456000"/>
          </a:xfrm>
          <a:prstGeom prst="rect">
            <a:avLst/>
          </a:prstGeom>
        </p:spPr>
      </p:pic>
      <p:pic>
        <p:nvPicPr>
          <p:cNvPr id="14" name="Resim 13">
            <a:extLst>
              <a:ext uri="{FF2B5EF4-FFF2-40B4-BE49-F238E27FC236}">
                <a16:creationId xmlns:a16="http://schemas.microsoft.com/office/drawing/2014/main" id="{0593A7B3-8F19-4E36-5B3E-056048D1B0A2}"/>
              </a:ext>
            </a:extLst>
          </p:cNvPr>
          <p:cNvPicPr>
            <a:picLocks noChangeAspect="1"/>
          </p:cNvPicPr>
          <p:nvPr/>
        </p:nvPicPr>
        <p:blipFill>
          <a:blip r:embed="rId3"/>
          <a:stretch>
            <a:fillRect/>
          </a:stretch>
        </p:blipFill>
        <p:spPr>
          <a:xfrm>
            <a:off x="3334204" y="4286962"/>
            <a:ext cx="3885979" cy="756000"/>
          </a:xfrm>
          <a:prstGeom prst="rect">
            <a:avLst/>
          </a:prstGeom>
        </p:spPr>
      </p:pic>
    </p:spTree>
    <p:extLst>
      <p:ext uri="{BB962C8B-B14F-4D97-AF65-F5344CB8AC3E}">
        <p14:creationId xmlns:p14="http://schemas.microsoft.com/office/powerpoint/2010/main" val="1916952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07818" y="273844"/>
            <a:ext cx="8936182" cy="994172"/>
          </a:xfrm>
        </p:spPr>
        <p:txBody>
          <a:bodyPr>
            <a:normAutofit fontScale="90000"/>
          </a:bodyPr>
          <a:lstStyle/>
          <a:p>
            <a:r>
              <a:rPr lang="tr-TR" dirty="0" err="1"/>
              <a:t>Sarmalayıcı</a:t>
            </a:r>
            <a:r>
              <a:rPr lang="tr-TR" dirty="0"/>
              <a:t> Yöntemler (</a:t>
            </a:r>
            <a:r>
              <a:rPr lang="tr-TR" dirty="0" err="1"/>
              <a:t>Wrapper-Based</a:t>
            </a:r>
            <a:r>
              <a:rPr lang="tr-TR" dirty="0"/>
              <a:t>)</a:t>
            </a:r>
          </a:p>
        </p:txBody>
      </p:sp>
      <p:sp>
        <p:nvSpPr>
          <p:cNvPr id="3" name="İçerik Yer Tutucusu 2"/>
          <p:cNvSpPr>
            <a:spLocks noGrp="1"/>
          </p:cNvSpPr>
          <p:nvPr>
            <p:ph idx="1"/>
          </p:nvPr>
        </p:nvSpPr>
        <p:spPr>
          <a:xfrm>
            <a:off x="607867" y="1369219"/>
            <a:ext cx="7986167" cy="3263504"/>
          </a:xfrm>
        </p:spPr>
        <p:txBody>
          <a:bodyPr>
            <a:normAutofit lnSpcReduction="10000"/>
          </a:bodyPr>
          <a:lstStyle/>
          <a:p>
            <a:pPr lvl="0"/>
            <a:r>
              <a:rPr lang="tr-TR" dirty="0">
                <a:latin typeface="Calibri" panose="020F0502020204030204" pitchFamily="34" charset="0"/>
                <a:cs typeface="Calibri" panose="020F0502020204030204" pitchFamily="34" charset="0"/>
              </a:rPr>
              <a:t>Bir alt özellik grubuna sahip modeller oluşturur ve model performanslarını ölçer. </a:t>
            </a:r>
          </a:p>
          <a:p>
            <a:pPr lvl="0"/>
            <a:endParaRPr lang="tr-TR" dirty="0">
              <a:latin typeface="Calibri" panose="020F0502020204030204" pitchFamily="34" charset="0"/>
              <a:cs typeface="Calibri" panose="020F0502020204030204" pitchFamily="34" charset="0"/>
            </a:endParaRPr>
          </a:p>
          <a:p>
            <a:pPr lvl="0"/>
            <a:r>
              <a:rPr lang="tr-TR" dirty="0">
                <a:latin typeface="Calibri" panose="020F0502020204030204" pitchFamily="34" charset="0"/>
                <a:cs typeface="Calibri" panose="020F0502020204030204" pitchFamily="34" charset="0"/>
              </a:rPr>
              <a:t>Bunun için iki tip arama stratejisi vardır:</a:t>
            </a:r>
          </a:p>
          <a:p>
            <a:pPr lvl="1"/>
            <a:r>
              <a:rPr lang="tr-TR" dirty="0">
                <a:latin typeface="Calibri" panose="020F0502020204030204" pitchFamily="34" charset="0"/>
                <a:cs typeface="Calibri" panose="020F0502020204030204" pitchFamily="34" charset="0"/>
              </a:rPr>
              <a:t>Ardışık İleri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(SFS))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/İleri Arama)</a:t>
            </a:r>
          </a:p>
          <a:p>
            <a:pPr lvl="1"/>
            <a:r>
              <a:rPr lang="tr-TR" dirty="0">
                <a:latin typeface="Calibri" panose="020F0502020204030204" pitchFamily="34" charset="0"/>
                <a:cs typeface="Calibri" panose="020F0502020204030204" pitchFamily="34" charset="0"/>
              </a:rPr>
              <a:t>Ardışık Geri Yönde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(SBS))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/Geri Arama)</a:t>
            </a:r>
          </a:p>
          <a:p>
            <a:pPr lvl="1"/>
            <a:r>
              <a:rPr lang="tr-TR" dirty="0">
                <a:latin typeface="Calibri" panose="020F0502020204030204" pitchFamily="34" charset="0"/>
                <a:cs typeface="Calibri" panose="020F0502020204030204" pitchFamily="34" charset="0"/>
              </a:rPr>
              <a:t>Ardışık İleri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Forward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(SFFS))</a:t>
            </a:r>
          </a:p>
          <a:p>
            <a:pPr lvl="1"/>
            <a:r>
              <a:rPr lang="tr-TR" dirty="0">
                <a:latin typeface="Calibri" panose="020F0502020204030204" pitchFamily="34" charset="0"/>
                <a:cs typeface="Calibri" panose="020F0502020204030204" pitchFamily="34" charset="0"/>
              </a:rPr>
              <a:t>Ardışık Geri Yönde Kayan Seçim ( </a:t>
            </a:r>
            <a:r>
              <a:rPr lang="tr-TR" dirty="0" err="1">
                <a:latin typeface="Calibri" panose="020F0502020204030204" pitchFamily="34" charset="0"/>
                <a:cs typeface="Calibri" panose="020F0502020204030204" pitchFamily="34" charset="0"/>
              </a:rPr>
              <a:t>Sequential</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Backward</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Floating</a:t>
            </a:r>
            <a:r>
              <a:rPr lang="tr-TR" dirty="0">
                <a:latin typeface="Calibri" panose="020F0502020204030204" pitchFamily="34" charset="0"/>
                <a:cs typeface="Calibri" panose="020F0502020204030204" pitchFamily="34" charset="0"/>
              </a:rPr>
              <a:t> </a:t>
            </a:r>
            <a:r>
              <a:rPr lang="tr-TR" dirty="0" err="1">
                <a:latin typeface="Calibri" panose="020F0502020204030204" pitchFamily="34" charset="0"/>
                <a:cs typeface="Calibri" panose="020F0502020204030204" pitchFamily="34" charset="0"/>
              </a:rPr>
              <a:t>Selection</a:t>
            </a:r>
            <a:r>
              <a:rPr lang="tr-TR" dirty="0">
                <a:latin typeface="Calibri" panose="020F0502020204030204" pitchFamily="34" charset="0"/>
                <a:cs typeface="Calibri" panose="020F0502020204030204" pitchFamily="34" charset="0"/>
              </a:rPr>
              <a:t> (SBFS)</a:t>
            </a:r>
          </a:p>
        </p:txBody>
      </p:sp>
    </p:spTree>
    <p:extLst>
      <p:ext uri="{BB962C8B-B14F-4D97-AF65-F5344CB8AC3E}">
        <p14:creationId xmlns:p14="http://schemas.microsoft.com/office/powerpoint/2010/main" val="23014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628650" y="1268016"/>
            <a:ext cx="8013988" cy="3263504"/>
          </a:xfrm>
        </p:spPr>
        <p:txBody>
          <a:bodyPr>
            <a:normAutofit/>
          </a:bodyPr>
          <a:lstStyle/>
          <a:p>
            <a:pPr algn="just"/>
            <a:r>
              <a:rPr lang="tr-TR" sz="2000" dirty="0">
                <a:latin typeface="Calibri" panose="020F0502020204030204" pitchFamily="34" charset="0"/>
                <a:cs typeface="Calibri" panose="020F0502020204030204" pitchFamily="34" charset="0"/>
              </a:rPr>
              <a:t>Boş bir öznitelik kümesi ile başlayarak her seferinde gruptaki öznitelikleri </a:t>
            </a:r>
            <a:r>
              <a:rPr lang="tr-TR" sz="2000" u="sng" dirty="0">
                <a:solidFill>
                  <a:srgbClr val="FF0000"/>
                </a:solidFill>
                <a:latin typeface="Calibri" panose="020F0502020204030204" pitchFamily="34" charset="0"/>
                <a:cs typeface="Calibri" panose="020F0502020204030204" pitchFamily="34" charset="0"/>
              </a:rPr>
              <a:t>tek tek ekleyerek </a:t>
            </a:r>
            <a:r>
              <a:rPr lang="tr-TR" sz="2000" dirty="0">
                <a:latin typeface="Calibri" panose="020F0502020204030204" pitchFamily="34" charset="0"/>
                <a:cs typeface="Calibri" panose="020F0502020204030204" pitchFamily="34" charset="0"/>
              </a:rPr>
              <a:t>özniteliklerin kalitesi test edilir.</a:t>
            </a:r>
          </a:p>
          <a:p>
            <a:pPr algn="just"/>
            <a:r>
              <a:rPr lang="tr-TR" sz="2000" dirty="0">
                <a:latin typeface="Calibri" panose="020F0502020204030204" pitchFamily="34" charset="0"/>
                <a:cs typeface="Calibri" panose="020F0502020204030204" pitchFamily="34" charset="0"/>
              </a:rPr>
              <a:t>n </a:t>
            </a:r>
            <a:r>
              <a:rPr lang="tr-TR" sz="2000" dirty="0" err="1">
                <a:latin typeface="Calibri" panose="020F0502020204030204" pitchFamily="34" charset="0"/>
                <a:cs typeface="Calibri" panose="020F0502020204030204" pitchFamily="34" charset="0"/>
              </a:rPr>
              <a:t>öznitelikli</a:t>
            </a:r>
            <a:r>
              <a:rPr lang="tr-TR" sz="2000" dirty="0">
                <a:latin typeface="Calibri" panose="020F0502020204030204" pitchFamily="34" charset="0"/>
                <a:cs typeface="Calibri" panose="020F0502020204030204" pitchFamily="34" charset="0"/>
              </a:rPr>
              <a:t> bir veri setinde;</a:t>
            </a:r>
          </a:p>
          <a:p>
            <a:pPr lvl="1" algn="just"/>
            <a:r>
              <a:rPr lang="tr-TR" sz="2000" dirty="0">
                <a:latin typeface="Calibri" panose="020F0502020204030204" pitchFamily="34" charset="0"/>
                <a:cs typeface="Calibri" panose="020F0502020204030204" pitchFamily="34" charset="0"/>
              </a:rPr>
              <a:t>İlk adımda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tek bir öznitelik seçilir.</a:t>
            </a:r>
          </a:p>
          <a:p>
            <a:pPr lvl="1" algn="just"/>
            <a:r>
              <a:rPr lang="tr-TR" sz="2000" dirty="0">
                <a:latin typeface="Calibri" panose="020F0502020204030204" pitchFamily="34" charset="0"/>
                <a:cs typeface="Calibri" panose="020F0502020204030204" pitchFamily="34" charset="0"/>
              </a:rPr>
              <a:t>İkinci adımda ilk seçilen öznitelik ile beraber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ikinci öznitelik belirlenir. Böylece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2'li alt grup oluşturulmuş olur.</a:t>
            </a:r>
          </a:p>
          <a:p>
            <a:pPr lvl="1" algn="just"/>
            <a:r>
              <a:rPr lang="tr-TR" sz="2000" dirty="0">
                <a:latin typeface="Calibri" panose="020F0502020204030204" pitchFamily="34" charset="0"/>
                <a:cs typeface="Calibri" panose="020F0502020204030204" pitchFamily="34" charset="0"/>
              </a:rPr>
              <a:t>Bu işlemler en iyi </a:t>
            </a:r>
            <a:r>
              <a:rPr lang="tr-TR" sz="2000" dirty="0" err="1">
                <a:latin typeface="Calibri" panose="020F0502020204030204" pitchFamily="34" charset="0"/>
                <a:cs typeface="Calibri" panose="020F0502020204030204" pitchFamily="34" charset="0"/>
              </a:rPr>
              <a:t>tahminleme</a:t>
            </a:r>
            <a:r>
              <a:rPr lang="tr-TR" sz="2000" dirty="0">
                <a:latin typeface="Calibri" panose="020F0502020204030204" pitchFamily="34" charset="0"/>
                <a:cs typeface="Calibri" panose="020F0502020204030204" pitchFamily="34" charset="0"/>
              </a:rPr>
              <a:t> yapan “</a:t>
            </a:r>
            <a:r>
              <a:rPr lang="tr-TR" sz="2000" dirty="0">
                <a:solidFill>
                  <a:schemeClr val="accent2"/>
                </a:solidFill>
                <a:latin typeface="Calibri" panose="020F0502020204030204" pitchFamily="34" charset="0"/>
                <a:cs typeface="Calibri" panose="020F0502020204030204" pitchFamily="34" charset="0"/>
              </a:rPr>
              <a:t>m</a:t>
            </a:r>
            <a:r>
              <a:rPr lang="tr-TR" sz="2000" dirty="0">
                <a:latin typeface="Calibri" panose="020F0502020204030204" pitchFamily="34" charset="0"/>
                <a:cs typeface="Calibri" panose="020F0502020204030204" pitchFamily="34" charset="0"/>
              </a:rPr>
              <a:t>” adet öznitelik kombinasyonu bulunana kadar devam eder.</a:t>
            </a:r>
          </a:p>
        </p:txBody>
      </p:sp>
    </p:spTree>
    <p:extLst>
      <p:ext uri="{BB962C8B-B14F-4D97-AF65-F5344CB8AC3E}">
        <p14:creationId xmlns:p14="http://schemas.microsoft.com/office/powerpoint/2010/main" val="3198709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rmAutofit fontScale="90000"/>
          </a:bodyPr>
          <a:lstStyle/>
          <a:p>
            <a:r>
              <a:rPr lang="tr-TR" dirty="0" err="1"/>
              <a:t>Sequential</a:t>
            </a:r>
            <a:r>
              <a:rPr lang="tr-TR" dirty="0"/>
              <a:t> </a:t>
            </a:r>
            <a:r>
              <a:rPr lang="tr-TR" dirty="0" err="1"/>
              <a:t>Forward</a:t>
            </a:r>
            <a:r>
              <a:rPr lang="tr-TR" dirty="0"/>
              <a:t> </a:t>
            </a:r>
            <a:r>
              <a:rPr lang="tr-TR" dirty="0" err="1"/>
              <a:t>Selection</a:t>
            </a:r>
            <a:r>
              <a:rPr lang="tr-TR" dirty="0"/>
              <a:t> (SFS)</a:t>
            </a:r>
          </a:p>
        </p:txBody>
      </p:sp>
      <p:sp>
        <p:nvSpPr>
          <p:cNvPr id="3" name="İçerik Yer Tutucusu 2"/>
          <p:cNvSpPr>
            <a:spLocks noGrp="1"/>
          </p:cNvSpPr>
          <p:nvPr>
            <p:ph idx="1"/>
          </p:nvPr>
        </p:nvSpPr>
        <p:spPr>
          <a:xfrm>
            <a:off x="225287" y="828261"/>
            <a:ext cx="8417351" cy="3982278"/>
          </a:xfrm>
        </p:spPr>
        <p:txBody>
          <a:bodyPr>
            <a:normAutofit fontScale="92500"/>
          </a:bodyPr>
          <a:lstStyle/>
          <a:p>
            <a:pPr algn="just">
              <a:lnSpc>
                <a:spcPts val="2200"/>
              </a:lnSpc>
            </a:pPr>
            <a:r>
              <a:rPr lang="tr-TR" sz="1800" dirty="0">
                <a:latin typeface="Times New Roman" panose="02020603050405020304" pitchFamily="18" charset="0"/>
                <a:cs typeface="Times New Roman" panose="02020603050405020304" pitchFamily="18" charset="0"/>
              </a:rPr>
              <a:t>Python’da kodlarken SFS içindeki algoritmayı probleminize göre belirlemeniz gerekir. Sınıflandırma problemi veya regresyon problemine göre uygun bir algoritma seçmelisiniz.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için de aynı şekilde, sınıflandırma probleminiz için </a:t>
            </a:r>
            <a:r>
              <a:rPr lang="tr-TR" sz="1800" dirty="0" err="1">
                <a:latin typeface="Times New Roman" panose="02020603050405020304" pitchFamily="18" charset="0"/>
                <a:cs typeface="Times New Roman" panose="02020603050405020304" pitchFamily="18" charset="0"/>
              </a:rPr>
              <a:t>accuracy</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roc-auc</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metricleri</a:t>
            </a:r>
            <a:r>
              <a:rPr lang="tr-TR" sz="1800" dirty="0">
                <a:latin typeface="Times New Roman" panose="02020603050405020304" pitchFamily="18" charset="0"/>
                <a:cs typeface="Times New Roman" panose="02020603050405020304" pitchFamily="18" charset="0"/>
              </a:rPr>
              <a:t>, regresyon için R</a:t>
            </a:r>
            <a:r>
              <a:rPr lang="tr-TR" sz="1800" baseline="30000" dirty="0">
                <a:latin typeface="Times New Roman" panose="02020603050405020304" pitchFamily="18" charset="0"/>
                <a:cs typeface="Times New Roman" panose="02020603050405020304" pitchFamily="18" charset="0"/>
              </a:rPr>
              <a:t>2</a:t>
            </a:r>
            <a:r>
              <a:rPr lang="tr-TR" sz="1800" dirty="0">
                <a:latin typeface="Times New Roman" panose="02020603050405020304" pitchFamily="18" charset="0"/>
                <a:cs typeface="Times New Roman" panose="02020603050405020304" pitchFamily="18" charset="0"/>
              </a:rPr>
              <a:t> ve </a:t>
            </a:r>
            <a:r>
              <a:rPr lang="tr-TR" sz="1800" dirty="0" err="1">
                <a:latin typeface="Times New Roman" panose="02020603050405020304" pitchFamily="18" charset="0"/>
                <a:cs typeface="Times New Roman" panose="02020603050405020304" pitchFamily="18" charset="0"/>
              </a:rPr>
              <a:t>root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mean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suqared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error</a:t>
            </a:r>
            <a:r>
              <a:rPr lang="tr-TR" sz="1800" dirty="0">
                <a:latin typeface="Times New Roman" panose="02020603050405020304" pitchFamily="18" charset="0"/>
                <a:cs typeface="Times New Roman" panose="02020603050405020304" pitchFamily="18" charset="0"/>
              </a:rPr>
              <a:t> gibi </a:t>
            </a:r>
            <a:r>
              <a:rPr lang="tr-TR" sz="1800" dirty="0" err="1">
                <a:latin typeface="Times New Roman" panose="02020603050405020304" pitchFamily="18" charset="0"/>
                <a:cs typeface="Times New Roman" panose="02020603050405020304" pitchFamily="18" charset="0"/>
              </a:rPr>
              <a:t>metricler</a:t>
            </a:r>
            <a:r>
              <a:rPr lang="tr-TR" sz="1800" dirty="0">
                <a:latin typeface="Times New Roman" panose="02020603050405020304" pitchFamily="18" charset="0"/>
                <a:cs typeface="Times New Roman" panose="02020603050405020304" pitchFamily="18" charset="0"/>
              </a:rPr>
              <a:t> kullanılabilir.</a:t>
            </a:r>
          </a:p>
          <a:p>
            <a:pPr algn="just">
              <a:lnSpc>
                <a:spcPts val="2200"/>
              </a:lnSpc>
              <a:spcBef>
                <a:spcPts val="1200"/>
              </a:spcBef>
            </a:pPr>
            <a:r>
              <a:rPr lang="tr-TR" sz="1800" dirty="0">
                <a:latin typeface="Times New Roman" panose="02020603050405020304" pitchFamily="18" charset="0"/>
                <a:cs typeface="Times New Roman" panose="02020603050405020304" pitchFamily="18" charset="0"/>
              </a:rPr>
              <a:t>SFS içindeki tanımlanacak parametreler aslında (</a:t>
            </a:r>
            <a:r>
              <a:rPr lang="tr-TR" sz="1800" dirty="0" err="1">
                <a:latin typeface="Times New Roman" panose="02020603050405020304" pitchFamily="18" charset="0"/>
                <a:cs typeface="Times New Roman" panose="02020603050405020304" pitchFamily="18" charset="0"/>
              </a:rPr>
              <a:t>estimator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k_features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forward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floating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scoring</a:t>
            </a:r>
            <a:r>
              <a:rPr lang="tr-TR" sz="1800" dirty="0">
                <a:latin typeface="Times New Roman" panose="02020603050405020304" pitchFamily="18" charset="0"/>
                <a:cs typeface="Times New Roman" panose="02020603050405020304" pitchFamily="18" charset="0"/>
              </a:rPr>
              <a:t> , cv) tüm çalışacak yapıyı açıklar.</a:t>
            </a:r>
          </a:p>
          <a:p>
            <a:pPr algn="just">
              <a:lnSpc>
                <a:spcPts val="2200"/>
              </a:lnSpc>
              <a:spcBef>
                <a:spcPts val="1200"/>
              </a:spcBef>
            </a:pPr>
            <a:r>
              <a:rPr lang="tr-TR" sz="1800" dirty="0">
                <a:solidFill>
                  <a:srgbClr val="3333FF"/>
                </a:solidFill>
                <a:latin typeface="Times New Roman" panose="02020603050405020304" pitchFamily="18" charset="0"/>
                <a:cs typeface="Times New Roman" panose="02020603050405020304" pitchFamily="18" charset="0"/>
              </a:rPr>
              <a:t>Yöntem direk hazır bir kod ile 30 özellikten kaç adet özelliği </a:t>
            </a:r>
            <a:r>
              <a:rPr lang="tr-TR" sz="1800" dirty="0" err="1">
                <a:solidFill>
                  <a:srgbClr val="3333FF"/>
                </a:solidFill>
                <a:latin typeface="Times New Roman" panose="02020603050405020304" pitchFamily="18" charset="0"/>
                <a:cs typeface="Times New Roman" panose="02020603050405020304" pitchFamily="18" charset="0"/>
              </a:rPr>
              <a:t>seçeciğini</a:t>
            </a:r>
            <a:r>
              <a:rPr lang="tr-TR" sz="1800" dirty="0">
                <a:solidFill>
                  <a:srgbClr val="3333FF"/>
                </a:solidFill>
                <a:latin typeface="Times New Roman" panose="02020603050405020304" pitchFamily="18" charset="0"/>
                <a:cs typeface="Times New Roman" panose="02020603050405020304" pitchFamily="18" charset="0"/>
              </a:rPr>
              <a:t> otomatik olarak belirlemez. </a:t>
            </a:r>
            <a:r>
              <a:rPr lang="tr-TR" sz="1800" dirty="0" err="1">
                <a:solidFill>
                  <a:srgbClr val="3333FF"/>
                </a:solidFill>
                <a:latin typeface="Times New Roman" panose="02020603050405020304" pitchFamily="18" charset="0"/>
                <a:cs typeface="Times New Roman" panose="02020603050405020304" pitchFamily="18" charset="0"/>
              </a:rPr>
              <a:t>K_features’a</a:t>
            </a:r>
            <a:r>
              <a:rPr lang="tr-TR" sz="1800" dirty="0">
                <a:solidFill>
                  <a:srgbClr val="3333FF"/>
                </a:solidFill>
                <a:latin typeface="Times New Roman" panose="02020603050405020304" pitchFamily="18" charset="0"/>
                <a:cs typeface="Times New Roman" panose="02020603050405020304" pitchFamily="18" charset="0"/>
              </a:rPr>
              <a:t> 5 yazarsanız en iyi 5’liyi seçmek için uğraşır fakat bu en ideal çözüm olmayabilir. En ideal çözüm 10’lu veya 15’li bir kombinasyonda olabilir. Bu yüzden </a:t>
            </a:r>
            <a:r>
              <a:rPr lang="tr-TR" sz="1800" dirty="0" err="1">
                <a:solidFill>
                  <a:srgbClr val="3333FF"/>
                </a:solidFill>
                <a:latin typeface="Times New Roman" panose="02020603050405020304" pitchFamily="18" charset="0"/>
                <a:cs typeface="Times New Roman" panose="02020603050405020304" pitchFamily="18" charset="0"/>
              </a:rPr>
              <a:t>k_features</a:t>
            </a:r>
            <a:r>
              <a:rPr lang="tr-TR" sz="1800" dirty="0">
                <a:solidFill>
                  <a:srgbClr val="3333FF"/>
                </a:solidFill>
                <a:latin typeface="Times New Roman" panose="02020603050405020304" pitchFamily="18" charset="0"/>
                <a:cs typeface="Times New Roman" panose="02020603050405020304" pitchFamily="18" charset="0"/>
              </a:rPr>
              <a:t> parametresini </a:t>
            </a:r>
            <a:r>
              <a:rPr lang="tr-TR" sz="1800" dirty="0" err="1">
                <a:solidFill>
                  <a:srgbClr val="3333FF"/>
                </a:solidFill>
                <a:latin typeface="Times New Roman" panose="02020603050405020304" pitchFamily="18" charset="0"/>
                <a:cs typeface="Times New Roman" panose="02020603050405020304" pitchFamily="18" charset="0"/>
              </a:rPr>
              <a:t>max</a:t>
            </a:r>
            <a:r>
              <a:rPr lang="tr-TR" sz="1800" dirty="0">
                <a:solidFill>
                  <a:srgbClr val="3333FF"/>
                </a:solidFill>
                <a:latin typeface="Times New Roman" panose="02020603050405020304" pitchFamily="18" charset="0"/>
                <a:cs typeface="Times New Roman" panose="02020603050405020304" pitchFamily="18" charset="0"/>
              </a:rPr>
              <a:t> tutup her adetteki en iyi kombinasyonun sonuçlarını sıraladıktan sonra en doğru sonuca varabiliriz. </a:t>
            </a:r>
            <a:r>
              <a:rPr lang="tr-TR" sz="1800" dirty="0">
                <a:latin typeface="Times New Roman" panose="02020603050405020304" pitchFamily="18" charset="0"/>
                <a:cs typeface="Times New Roman" panose="02020603050405020304" pitchFamily="18" charset="0"/>
              </a:rPr>
              <a:t>Bunu daha anlaşılır olması için kullanılan özellik sayısı ve performans sonuca göre bir görselleştirme kullanılabilir.</a:t>
            </a:r>
          </a:p>
        </p:txBody>
      </p:sp>
    </p:spTree>
    <p:extLst>
      <p:ext uri="{BB962C8B-B14F-4D97-AF65-F5344CB8AC3E}">
        <p14:creationId xmlns:p14="http://schemas.microsoft.com/office/powerpoint/2010/main" val="2443017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pic>
        <p:nvPicPr>
          <p:cNvPr id="5" name="İçerik Yer Tutucusu 4">
            <a:extLst>
              <a:ext uri="{FF2B5EF4-FFF2-40B4-BE49-F238E27FC236}">
                <a16:creationId xmlns:a16="http://schemas.microsoft.com/office/drawing/2014/main" id="{9ED81282-9417-6875-2A78-11CEFA05B3C6}"/>
              </a:ext>
            </a:extLst>
          </p:cNvPr>
          <p:cNvPicPr>
            <a:picLocks noGrp="1" noChangeAspect="1"/>
          </p:cNvPicPr>
          <p:nvPr>
            <p:ph idx="1"/>
          </p:nvPr>
        </p:nvPicPr>
        <p:blipFill>
          <a:blip r:embed="rId2"/>
          <a:stretch>
            <a:fillRect/>
          </a:stretch>
        </p:blipFill>
        <p:spPr>
          <a:xfrm>
            <a:off x="419928" y="1028700"/>
            <a:ext cx="8597775" cy="3557700"/>
          </a:xfrm>
        </p:spPr>
      </p:pic>
    </p:spTree>
    <p:extLst>
      <p:ext uri="{BB962C8B-B14F-4D97-AF65-F5344CB8AC3E}">
        <p14:creationId xmlns:p14="http://schemas.microsoft.com/office/powerpoint/2010/main" val="1016952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2A5563E9-4839-78A0-1921-C1DB98FABBE2}"/>
              </a:ext>
            </a:extLst>
          </p:cNvPr>
          <p:cNvPicPr>
            <a:picLocks noChangeAspect="1"/>
          </p:cNvPicPr>
          <p:nvPr/>
        </p:nvPicPr>
        <p:blipFill>
          <a:blip r:embed="rId2"/>
          <a:stretch>
            <a:fillRect/>
          </a:stretch>
        </p:blipFill>
        <p:spPr>
          <a:xfrm>
            <a:off x="238680" y="1059750"/>
            <a:ext cx="8666640" cy="3024000"/>
          </a:xfrm>
          <a:prstGeom prst="rect">
            <a:avLst/>
          </a:prstGeom>
        </p:spPr>
      </p:pic>
    </p:spTree>
    <p:extLst>
      <p:ext uri="{BB962C8B-B14F-4D97-AF65-F5344CB8AC3E}">
        <p14:creationId xmlns:p14="http://schemas.microsoft.com/office/powerpoint/2010/main" val="2648376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28650" y="121444"/>
            <a:ext cx="7886700" cy="633930"/>
          </a:xfrm>
        </p:spPr>
        <p:txBody>
          <a:bodyPr>
            <a:noAutofit/>
          </a:bodyPr>
          <a:lstStyle/>
          <a:p>
            <a:r>
              <a:rPr lang="tr-TR" sz="2400" dirty="0" err="1"/>
              <a:t>Sequential</a:t>
            </a:r>
            <a:r>
              <a:rPr lang="tr-TR" sz="2400" dirty="0"/>
              <a:t> </a:t>
            </a:r>
            <a:r>
              <a:rPr lang="tr-TR" sz="2400" dirty="0" err="1"/>
              <a:t>Forward</a:t>
            </a:r>
            <a:r>
              <a:rPr lang="tr-TR" sz="2400" dirty="0"/>
              <a:t> </a:t>
            </a:r>
            <a:r>
              <a:rPr lang="tr-TR" sz="2400" dirty="0" err="1"/>
              <a:t>Selection</a:t>
            </a:r>
            <a:r>
              <a:rPr lang="tr-TR" sz="2400" dirty="0"/>
              <a:t> (SFS)-&gt; SFS_feature_selection.py</a:t>
            </a:r>
          </a:p>
        </p:txBody>
      </p:sp>
      <p:sp>
        <p:nvSpPr>
          <p:cNvPr id="4" name="İçerik Yer Tutucusu 3">
            <a:extLst>
              <a:ext uri="{FF2B5EF4-FFF2-40B4-BE49-F238E27FC236}">
                <a16:creationId xmlns:a16="http://schemas.microsoft.com/office/drawing/2014/main" id="{E6011293-1F6F-A328-B72D-9878BCE09B3F}"/>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53F91569-B9FE-73FF-EEE1-D6566C0C9F38}"/>
              </a:ext>
            </a:extLst>
          </p:cNvPr>
          <p:cNvPicPr>
            <a:picLocks noChangeAspect="1"/>
          </p:cNvPicPr>
          <p:nvPr/>
        </p:nvPicPr>
        <p:blipFill>
          <a:blip r:embed="rId2"/>
          <a:stretch>
            <a:fillRect/>
          </a:stretch>
        </p:blipFill>
        <p:spPr>
          <a:xfrm>
            <a:off x="1276350" y="881062"/>
            <a:ext cx="6591300" cy="1857375"/>
          </a:xfrm>
          <a:prstGeom prst="rect">
            <a:avLst/>
          </a:prstGeom>
        </p:spPr>
      </p:pic>
      <p:pic>
        <p:nvPicPr>
          <p:cNvPr id="8" name="Resim 7">
            <a:extLst>
              <a:ext uri="{FF2B5EF4-FFF2-40B4-BE49-F238E27FC236}">
                <a16:creationId xmlns:a16="http://schemas.microsoft.com/office/drawing/2014/main" id="{B11682C9-2183-5DD0-44D9-45B72DF04ADF}"/>
              </a:ext>
            </a:extLst>
          </p:cNvPr>
          <p:cNvPicPr>
            <a:picLocks noChangeAspect="1"/>
          </p:cNvPicPr>
          <p:nvPr/>
        </p:nvPicPr>
        <p:blipFill>
          <a:blip r:embed="rId3"/>
          <a:stretch>
            <a:fillRect/>
          </a:stretch>
        </p:blipFill>
        <p:spPr>
          <a:xfrm>
            <a:off x="1554412" y="3143625"/>
            <a:ext cx="5286375" cy="1390650"/>
          </a:xfrm>
          <a:prstGeom prst="rect">
            <a:avLst/>
          </a:prstGeom>
        </p:spPr>
      </p:pic>
    </p:spTree>
    <p:extLst>
      <p:ext uri="{BB962C8B-B14F-4D97-AF65-F5344CB8AC3E}">
        <p14:creationId xmlns:p14="http://schemas.microsoft.com/office/powerpoint/2010/main" val="114551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400" dirty="0"/>
              <a:t>Ardışık Geri Yönde Seçim ( </a:t>
            </a:r>
            <a:r>
              <a:rPr lang="tr-TR" sz="2400" dirty="0" err="1"/>
              <a:t>Sequential</a:t>
            </a:r>
            <a:r>
              <a:rPr lang="tr-TR" sz="2400" dirty="0"/>
              <a:t> </a:t>
            </a:r>
            <a:r>
              <a:rPr lang="tr-TR" sz="2400" dirty="0" err="1"/>
              <a:t>Backward</a:t>
            </a:r>
            <a:r>
              <a:rPr lang="tr-TR" sz="2400" dirty="0"/>
              <a:t> </a:t>
            </a:r>
            <a:r>
              <a:rPr lang="tr-TR" sz="2400" dirty="0" err="1"/>
              <a:t>Selection</a:t>
            </a:r>
            <a:r>
              <a:rPr lang="tr-TR" sz="2400" dirty="0"/>
              <a:t> (SBS))</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Bu yöntem, en iyi öznitelik alt kümesi bulunana kadar </a:t>
            </a:r>
            <a:r>
              <a:rPr lang="tr-TR" b="1" dirty="0">
                <a:solidFill>
                  <a:srgbClr val="FF0000"/>
                </a:solidFill>
                <a:latin typeface="Calibri" panose="020F0502020204030204" pitchFamily="34" charset="0"/>
                <a:cs typeface="Calibri" panose="020F0502020204030204" pitchFamily="34" charset="0"/>
              </a:rPr>
              <a:t>tüm öznitelik kümesinden başlayarak adım adım</a:t>
            </a:r>
            <a:r>
              <a:rPr lang="tr-TR" dirty="0">
                <a:latin typeface="Calibri" panose="020F0502020204030204" pitchFamily="34" charset="0"/>
                <a:cs typeface="Calibri" panose="020F0502020204030204" pitchFamily="34" charset="0"/>
              </a:rPr>
              <a:t> en kötü performans gösteren öznitelikler </a:t>
            </a:r>
            <a:r>
              <a:rPr lang="tr-TR" b="1" dirty="0">
                <a:latin typeface="Calibri" panose="020F0502020204030204" pitchFamily="34" charset="0"/>
                <a:cs typeface="Calibri" panose="020F0502020204030204" pitchFamily="34" charset="0"/>
              </a:rPr>
              <a:t>elenir.</a:t>
            </a:r>
          </a:p>
          <a:p>
            <a:pPr algn="just"/>
            <a:r>
              <a:rPr lang="tr-TR" dirty="0">
                <a:latin typeface="Calibri" panose="020F0502020204030204" pitchFamily="34" charset="0"/>
                <a:cs typeface="Calibri" panose="020F0502020204030204" pitchFamily="34" charset="0"/>
              </a:rPr>
              <a:t>n adet </a:t>
            </a:r>
            <a:r>
              <a:rPr lang="tr-TR" dirty="0" err="1">
                <a:latin typeface="Calibri" panose="020F0502020204030204" pitchFamily="34" charset="0"/>
                <a:cs typeface="Calibri" panose="020F0502020204030204" pitchFamily="34" charset="0"/>
              </a:rPr>
              <a:t>öznitelikli</a:t>
            </a:r>
            <a:r>
              <a:rPr lang="tr-TR" dirty="0">
                <a:latin typeface="Calibri" panose="020F0502020204030204" pitchFamily="34" charset="0"/>
                <a:cs typeface="Calibri" panose="020F0502020204030204" pitchFamily="34" charset="0"/>
              </a:rPr>
              <a:t> bir veri setinde;</a:t>
            </a:r>
          </a:p>
          <a:p>
            <a:pPr lvl="1" algn="just"/>
            <a:r>
              <a:rPr lang="tr-TR" dirty="0">
                <a:latin typeface="Calibri" panose="020F0502020204030204" pitchFamily="34" charset="0"/>
                <a:cs typeface="Calibri" panose="020F0502020204030204" pitchFamily="34" charset="0"/>
              </a:rPr>
              <a:t>Tüm veri setindeki öznitelikler alınır ve en az performans gösteren öznitelik kaldırılır.</a:t>
            </a:r>
          </a:p>
          <a:p>
            <a:pPr lvl="1" algn="just"/>
            <a:r>
              <a:rPr lang="tr-TR" dirty="0">
                <a:latin typeface="Calibri" panose="020F0502020204030204" pitchFamily="34" charset="0"/>
                <a:cs typeface="Calibri" panose="020F0502020204030204" pitchFamily="34" charset="0"/>
              </a:rPr>
              <a:t>İkinci adımda ilk adımda belirlenen alt gruptaki yine en az performans gösteren öznitelik kaldırılır.</a:t>
            </a:r>
          </a:p>
          <a:p>
            <a:pPr lvl="1" algn="just"/>
            <a:r>
              <a:rPr lang="tr-TR" dirty="0">
                <a:latin typeface="Calibri" panose="020F0502020204030204" pitchFamily="34" charset="0"/>
                <a:cs typeface="Calibri" panose="020F0502020204030204" pitchFamily="34" charset="0"/>
              </a:rPr>
              <a:t>Bu işlemler en iyi </a:t>
            </a:r>
            <a:r>
              <a:rPr lang="tr-TR" dirty="0" err="1">
                <a:latin typeface="Calibri" panose="020F0502020204030204" pitchFamily="34" charset="0"/>
                <a:cs typeface="Calibri" panose="020F0502020204030204" pitchFamily="34" charset="0"/>
              </a:rPr>
              <a:t>tahminleme</a:t>
            </a:r>
            <a:r>
              <a:rPr lang="tr-TR" dirty="0">
                <a:latin typeface="Calibri" panose="020F0502020204030204" pitchFamily="34" charset="0"/>
                <a:cs typeface="Calibri" panose="020F0502020204030204" pitchFamily="34" charset="0"/>
              </a:rPr>
              <a:t> yapan m adet öznitelik kombinasyonu bulunana kadar devam eder.</a:t>
            </a:r>
          </a:p>
          <a:p>
            <a:pPr lvl="1" algn="just"/>
            <a:endParaRPr lang="tr-TR" dirty="0">
              <a:latin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4096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273844"/>
            <a:ext cx="9144000" cy="994172"/>
          </a:xfrm>
        </p:spPr>
        <p:txBody>
          <a:bodyPr>
            <a:normAutofit fontScale="90000"/>
          </a:bodyPr>
          <a:lstStyle/>
          <a:p>
            <a:r>
              <a:rPr lang="tr-TR" dirty="0"/>
              <a:t>Embedded Metotlar (Gömülü Yöntemler)</a:t>
            </a:r>
          </a:p>
        </p:txBody>
      </p:sp>
      <p:sp>
        <p:nvSpPr>
          <p:cNvPr id="3" name="İçerik Yer Tutucusu 2"/>
          <p:cNvSpPr>
            <a:spLocks noGrp="1"/>
          </p:cNvSpPr>
          <p:nvPr>
            <p:ph idx="1"/>
          </p:nvPr>
        </p:nvSpPr>
        <p:spPr/>
        <p:txBody>
          <a:bodyPr/>
          <a:lstStyle/>
          <a:p>
            <a:pPr algn="just">
              <a:spcAft>
                <a:spcPts val="1200"/>
              </a:spcAft>
            </a:pPr>
            <a:r>
              <a:rPr lang="tr-TR" sz="1800" dirty="0">
                <a:latin typeface="Calibri" panose="020F0502020204030204" pitchFamily="34" charset="0"/>
                <a:cs typeface="Calibri" panose="020F0502020204030204" pitchFamily="34" charset="0"/>
              </a:rPr>
              <a:t>Öznitelik seçimi, bazı makine öğrenimi modellerinin iç işlemleriyle de elde edilebilir. </a:t>
            </a:r>
          </a:p>
          <a:p>
            <a:pPr algn="just">
              <a:spcAft>
                <a:spcPts val="1200"/>
              </a:spcAft>
            </a:pPr>
            <a:r>
              <a:rPr lang="tr-TR" sz="1800" dirty="0">
                <a:latin typeface="Calibri" panose="020F0502020204030204" pitchFamily="34" charset="0"/>
                <a:cs typeface="Calibri" panose="020F0502020204030204" pitchFamily="34" charset="0"/>
              </a:rPr>
              <a:t>Örneğin, </a:t>
            </a:r>
            <a:r>
              <a:rPr lang="tr-TR" sz="1800" b="1" dirty="0" err="1">
                <a:solidFill>
                  <a:srgbClr val="FF0000"/>
                </a:solidFill>
                <a:latin typeface="Calibri" panose="020F0502020204030204" pitchFamily="34" charset="0"/>
                <a:cs typeface="Calibri" panose="020F0502020204030204" pitchFamily="34" charset="0"/>
              </a:rPr>
              <a:t>Lasso</a:t>
            </a:r>
            <a:r>
              <a:rPr lang="tr-TR" sz="1800" b="1" dirty="0">
                <a:solidFill>
                  <a:srgbClr val="FF0000"/>
                </a:solidFill>
                <a:latin typeface="Calibri" panose="020F0502020204030204" pitchFamily="34" charset="0"/>
                <a:cs typeface="Calibri" panose="020F0502020204030204" pitchFamily="34" charset="0"/>
              </a:rPr>
              <a:t> ve RF (</a:t>
            </a:r>
            <a:r>
              <a:rPr lang="tr-TR" sz="1800" b="1" dirty="0" err="1">
                <a:solidFill>
                  <a:srgbClr val="FF0000"/>
                </a:solidFill>
                <a:latin typeface="Calibri" panose="020F0502020204030204" pitchFamily="34" charset="0"/>
                <a:cs typeface="Calibri" panose="020F0502020204030204" pitchFamily="34" charset="0"/>
              </a:rPr>
              <a:t>Random</a:t>
            </a:r>
            <a:r>
              <a:rPr lang="tr-TR" sz="1800" b="1" dirty="0">
                <a:solidFill>
                  <a:srgbClr val="FF0000"/>
                </a:solidFill>
                <a:latin typeface="Calibri" panose="020F0502020204030204" pitchFamily="34" charset="0"/>
                <a:cs typeface="Calibri" panose="020F0502020204030204" pitchFamily="34" charset="0"/>
              </a:rPr>
              <a:t> </a:t>
            </a:r>
            <a:r>
              <a:rPr lang="tr-TR" sz="1800" b="1" dirty="0" err="1">
                <a:solidFill>
                  <a:srgbClr val="FF0000"/>
                </a:solidFill>
                <a:latin typeface="Calibri" panose="020F0502020204030204" pitchFamily="34" charset="0"/>
                <a:cs typeface="Calibri" panose="020F0502020204030204" pitchFamily="34" charset="0"/>
              </a:rPr>
              <a:t>Forest</a:t>
            </a:r>
            <a:r>
              <a:rPr lang="tr-TR" sz="1800" b="1" dirty="0">
                <a:solidFill>
                  <a:srgbClr val="FF0000"/>
                </a:solidFill>
                <a:latin typeface="Calibri" panose="020F0502020204030204" pitchFamily="34" charset="0"/>
                <a:cs typeface="Calibri" panose="020F0502020204030204" pitchFamily="34" charset="0"/>
              </a:rPr>
              <a:t>) </a:t>
            </a:r>
            <a:r>
              <a:rPr lang="tr-TR" sz="1800" dirty="0">
                <a:latin typeface="Calibri" panose="020F0502020204030204" pitchFamily="34" charset="0"/>
                <a:cs typeface="Calibri" panose="020F0502020204030204" pitchFamily="34" charset="0"/>
              </a:rPr>
              <a:t>algoritmalarının kendilerine ait öznitelik seçim metotları bulunmaktadır.</a:t>
            </a:r>
          </a:p>
          <a:p>
            <a:pPr algn="just">
              <a:spcAft>
                <a:spcPts val="1200"/>
              </a:spcAft>
            </a:pPr>
            <a:r>
              <a:rPr lang="en-US" sz="1800" dirty="0">
                <a:latin typeface="Calibri" panose="020F0502020204030204" pitchFamily="34" charset="0"/>
                <a:cs typeface="Calibri" panose="020F0502020204030204" pitchFamily="34" charset="0"/>
              </a:rPr>
              <a:t>Lasso regression is a machine learning algorithm that can be used to perform linear regression while also reducing the number of features used in the model.</a:t>
            </a:r>
            <a:endParaRPr lang="tr-TR" sz="1800" dirty="0">
              <a:latin typeface="Calibri" panose="020F0502020204030204" pitchFamily="34" charset="0"/>
              <a:cs typeface="Calibri" panose="020F0502020204030204" pitchFamily="34" charset="0"/>
            </a:endParaRPr>
          </a:p>
          <a:p>
            <a:pPr algn="just">
              <a:spcAft>
                <a:spcPts val="1200"/>
              </a:spcAft>
            </a:pPr>
            <a:r>
              <a:rPr lang="en-US" sz="1800" dirty="0">
                <a:latin typeface="Calibri" panose="020F0502020204030204" pitchFamily="34" charset="0"/>
                <a:cs typeface="Calibri" panose="020F0502020204030204" pitchFamily="34" charset="0"/>
              </a:rPr>
              <a:t>Lasso regression is also called L1-norm regularization.</a:t>
            </a:r>
            <a:endParaRPr lang="tr-TR" sz="1800"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577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2" name="Resim 1"/>
          <p:cNvPicPr>
            <a:picLocks noChangeAspect="1"/>
          </p:cNvPicPr>
          <p:nvPr/>
        </p:nvPicPr>
        <p:blipFill>
          <a:blip r:embed="rId2"/>
          <a:stretch>
            <a:fillRect/>
          </a:stretch>
        </p:blipFill>
        <p:spPr>
          <a:xfrm>
            <a:off x="134556" y="1042686"/>
            <a:ext cx="3367787" cy="2343264"/>
          </a:xfrm>
          <a:prstGeom prst="rect">
            <a:avLst/>
          </a:prstGeom>
        </p:spPr>
      </p:pic>
      <p:pic>
        <p:nvPicPr>
          <p:cNvPr id="7" name="Resim 6"/>
          <p:cNvPicPr>
            <a:picLocks noChangeAspect="1"/>
          </p:cNvPicPr>
          <p:nvPr/>
        </p:nvPicPr>
        <p:blipFill>
          <a:blip r:embed="rId3"/>
          <a:stretch>
            <a:fillRect/>
          </a:stretch>
        </p:blipFill>
        <p:spPr>
          <a:xfrm>
            <a:off x="3586163" y="1042686"/>
            <a:ext cx="5504497" cy="2343264"/>
          </a:xfrm>
          <a:prstGeom prst="rect">
            <a:avLst/>
          </a:prstGeom>
        </p:spPr>
      </p:pic>
      <p:pic>
        <p:nvPicPr>
          <p:cNvPr id="8" name="Resim 7"/>
          <p:cNvPicPr>
            <a:picLocks noChangeAspect="1"/>
          </p:cNvPicPr>
          <p:nvPr/>
        </p:nvPicPr>
        <p:blipFill>
          <a:blip r:embed="rId4"/>
          <a:stretch>
            <a:fillRect/>
          </a:stretch>
        </p:blipFill>
        <p:spPr>
          <a:xfrm>
            <a:off x="4287203" y="3481199"/>
            <a:ext cx="3367787" cy="1562100"/>
          </a:xfrm>
          <a:prstGeom prst="rect">
            <a:avLst/>
          </a:prstGeom>
        </p:spPr>
      </p:pic>
      <p:pic>
        <p:nvPicPr>
          <p:cNvPr id="9" name="Resim 8"/>
          <p:cNvPicPr>
            <a:picLocks noChangeAspect="1"/>
          </p:cNvPicPr>
          <p:nvPr/>
        </p:nvPicPr>
        <p:blipFill>
          <a:blip r:embed="rId5"/>
          <a:stretch>
            <a:fillRect/>
          </a:stretch>
        </p:blipFill>
        <p:spPr>
          <a:xfrm>
            <a:off x="399700" y="3481199"/>
            <a:ext cx="3276600" cy="1562100"/>
          </a:xfrm>
          <a:prstGeom prst="rect">
            <a:avLst/>
          </a:prstGeom>
        </p:spPr>
      </p:pic>
      <p:sp>
        <p:nvSpPr>
          <p:cNvPr id="10" name="Sağ Ok 9"/>
          <p:cNvSpPr/>
          <p:nvPr/>
        </p:nvSpPr>
        <p:spPr>
          <a:xfrm>
            <a:off x="3676300" y="4106039"/>
            <a:ext cx="581851"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81426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Genetik Algoritma </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Genetik Algoritmanın temel amacı, herhangi bir problemin çözümünde, o problem için uygulanabilecek tüm çözümlerin arasından </a:t>
            </a:r>
            <a:r>
              <a:rPr lang="tr-TR" b="1" dirty="0">
                <a:solidFill>
                  <a:srgbClr val="FF0000"/>
                </a:solidFill>
                <a:latin typeface="Calibri" panose="020F0502020204030204" pitchFamily="34" charset="0"/>
                <a:cs typeface="Calibri" panose="020F0502020204030204" pitchFamily="34" charset="0"/>
              </a:rPr>
              <a:t>en iyi çözümü </a:t>
            </a:r>
            <a:r>
              <a:rPr lang="tr-TR" dirty="0">
                <a:latin typeface="Calibri" panose="020F0502020204030204" pitchFamily="34" charset="0"/>
                <a:cs typeface="Calibri" panose="020F0502020204030204" pitchFamily="34" charset="0"/>
              </a:rPr>
              <a:t>seçmektir. </a:t>
            </a:r>
          </a:p>
          <a:p>
            <a:pPr algn="just"/>
            <a:r>
              <a:rPr lang="tr-TR" dirty="0">
                <a:latin typeface="Calibri" panose="020F0502020204030204" pitchFamily="34" charset="0"/>
                <a:cs typeface="Calibri" panose="020F0502020204030204" pitchFamily="34" charset="0"/>
              </a:rPr>
              <a:t>Genetik Algoritma bunu yaparken gen biliminde olduğu gibi kaliteli nesiller üretmeyi hedefler. </a:t>
            </a:r>
          </a:p>
          <a:p>
            <a:pPr algn="just"/>
            <a:r>
              <a:rPr lang="tr-TR" dirty="0">
                <a:latin typeface="Calibri" panose="020F0502020204030204" pitchFamily="34" charset="0"/>
                <a:cs typeface="Calibri" panose="020F0502020204030204" pitchFamily="34" charset="0"/>
              </a:rPr>
              <a:t>Popülasyondan veri kümesinden üretilecek her yeni nesilde kötü çözümlerin giderek yok olması, iyi çözümlerin ise daha iyi çözümler elde etmek üzere yeni nesillerin oluşturulmasında kullanılması beklenir.</a:t>
            </a:r>
          </a:p>
          <a:p>
            <a:pPr algn="just"/>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02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PCA (Temel Bileşenler Analizi)</a:t>
            </a:r>
          </a:p>
        </p:txBody>
      </p:sp>
      <p:sp>
        <p:nvSpPr>
          <p:cNvPr id="3" name="İçerik Yer Tutucusu 2"/>
          <p:cNvSpPr>
            <a:spLocks noGrp="1"/>
          </p:cNvSpPr>
          <p:nvPr>
            <p:ph idx="1"/>
          </p:nvPr>
        </p:nvSpPr>
        <p:spPr/>
        <p:txBody>
          <a:bodyPr>
            <a:normAutofit/>
          </a:bodyPr>
          <a:lstStyle/>
          <a:p>
            <a:pPr algn="just"/>
            <a:r>
              <a:rPr lang="tr-TR" dirty="0">
                <a:latin typeface="Calibri" panose="020F0502020204030204" pitchFamily="34" charset="0"/>
                <a:cs typeface="Calibri" panose="020F0502020204030204" pitchFamily="34" charset="0"/>
              </a:rPr>
              <a:t>İstatistikte, temel bileşen analizi (TBA), çok boyutlu uzaydaki bir verinin daha düşük boyutlu bir uzaya izdüşümünü,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maksimize edecek şekilde bulma yöntemidir [1].</a:t>
            </a:r>
          </a:p>
          <a:p>
            <a:pPr algn="just"/>
            <a:r>
              <a:rPr lang="tr-TR" dirty="0">
                <a:latin typeface="Calibri" panose="020F0502020204030204" pitchFamily="34" charset="0"/>
                <a:cs typeface="Calibri" panose="020F0502020204030204" pitchFamily="34" charset="0"/>
              </a:rPr>
              <a:t> Uzayda bir noktalar kümesi için, tüm noktalara ortalama uzaklığı en az olan "en uygun doğru" seçilir. Daha sonra bu doğruya dik olanlar arasından yine en uygun doğru seçilerek, bu adımlar, yeni bir boyutun </a:t>
            </a:r>
            <a:r>
              <a:rPr lang="tr-TR" dirty="0" err="1">
                <a:latin typeface="Calibri" panose="020F0502020204030204" pitchFamily="34" charset="0"/>
                <a:cs typeface="Calibri" panose="020F0502020204030204" pitchFamily="34" charset="0"/>
              </a:rPr>
              <a:t>varyansı</a:t>
            </a:r>
            <a:r>
              <a:rPr lang="tr-TR" dirty="0">
                <a:latin typeface="Calibri" panose="020F0502020204030204" pitchFamily="34" charset="0"/>
                <a:cs typeface="Calibri" panose="020F0502020204030204" pitchFamily="34" charset="0"/>
              </a:rPr>
              <a:t> belirli bir eşiğin altına inene kadar tekrarlanır. Bu sürecin sonunda elde edilen doğrular, bir doğrusal uzayın tabanlarını oluşturur. Bu taban vektörlerine temel bileşen denir. Verinin temel bileşenleri birbirinden bağımsız olur.</a:t>
            </a:r>
          </a:p>
          <a:p>
            <a:pPr marL="0" indent="0" algn="just">
              <a:buNone/>
            </a:pP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68087" y="1028917"/>
            <a:ext cx="7886700" cy="994172"/>
          </a:xfrm>
        </p:spPr>
        <p:txBody>
          <a:bodyPr>
            <a:normAutofit/>
          </a:bodyPr>
          <a:lstStyle/>
          <a:p>
            <a:r>
              <a:rPr lang="tr-TR" sz="2400" dirty="0"/>
              <a:t>Sorular …</a:t>
            </a:r>
          </a:p>
        </p:txBody>
      </p:sp>
    </p:spTree>
    <p:extLst>
      <p:ext uri="{BB962C8B-B14F-4D97-AF65-F5344CB8AC3E}">
        <p14:creationId xmlns:p14="http://schemas.microsoft.com/office/powerpoint/2010/main" val="1377549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16226" y="565090"/>
            <a:ext cx="8053030" cy="2144979"/>
          </a:xfrm>
        </p:spPr>
        <p:txBody>
          <a:bodyPr>
            <a:normAutofit/>
          </a:bodyPr>
          <a:lstStyle/>
          <a:p>
            <a:pPr marL="342900" indent="-34290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Kaynak</a:t>
            </a:r>
            <a:br>
              <a:rPr lang="tr-TR" sz="2400" dirty="0">
                <a:latin typeface="Times New Roman" panose="02020603050405020304" pitchFamily="18" charset="0"/>
                <a:cs typeface="Times New Roman" panose="02020603050405020304" pitchFamily="18" charset="0"/>
              </a:rPr>
            </a:br>
            <a:br>
              <a:rPr lang="tr-TR" sz="24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https://www.veribilimiokulu.com/ozellik-olusumu-ve-ozellik-secimifeature-selection-1/</a:t>
            </a:r>
            <a:br>
              <a:rPr lang="tr-TR" sz="2000" dirty="0">
                <a:latin typeface="Times New Roman" panose="02020603050405020304" pitchFamily="18" charset="0"/>
                <a:cs typeface="Times New Roman" panose="02020603050405020304" pitchFamily="18" charset="0"/>
              </a:rPr>
            </a:br>
            <a:br>
              <a:rPr lang="tr-TR" sz="2000" dirty="0">
                <a:latin typeface="Times New Roman" panose="02020603050405020304" pitchFamily="18" charset="0"/>
                <a:cs typeface="Times New Roman" panose="02020603050405020304" pitchFamily="18" charset="0"/>
              </a:rPr>
            </a:br>
            <a:r>
              <a:rPr lang="tr-TR" sz="2000" dirty="0">
                <a:latin typeface="Times New Roman" panose="02020603050405020304" pitchFamily="18" charset="0"/>
                <a:cs typeface="Times New Roman" panose="02020603050405020304" pitchFamily="18" charset="0"/>
              </a:rPr>
              <a:t>https://bilgisayarkavramlari.com/2008/12/15/k-ortalama-algoritmasi-k-means-algorithm/</a:t>
            </a:r>
          </a:p>
        </p:txBody>
      </p:sp>
    </p:spTree>
    <p:extLst>
      <p:ext uri="{BB962C8B-B14F-4D97-AF65-F5344CB8AC3E}">
        <p14:creationId xmlns:p14="http://schemas.microsoft.com/office/powerpoint/2010/main" val="244512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Dönüşümü … </a:t>
            </a:r>
          </a:p>
        </p:txBody>
      </p:sp>
      <p:pic>
        <p:nvPicPr>
          <p:cNvPr id="11" name="Resim 10"/>
          <p:cNvPicPr>
            <a:picLocks noChangeAspect="1"/>
          </p:cNvPicPr>
          <p:nvPr/>
        </p:nvPicPr>
        <p:blipFill>
          <a:blip r:embed="rId2"/>
          <a:stretch>
            <a:fillRect/>
          </a:stretch>
        </p:blipFill>
        <p:spPr>
          <a:xfrm>
            <a:off x="360169" y="1090612"/>
            <a:ext cx="8362950" cy="2505075"/>
          </a:xfrm>
          <a:prstGeom prst="rect">
            <a:avLst/>
          </a:prstGeom>
        </p:spPr>
      </p:pic>
      <p:pic>
        <p:nvPicPr>
          <p:cNvPr id="12" name="Resim 11"/>
          <p:cNvPicPr>
            <a:picLocks noChangeAspect="1"/>
          </p:cNvPicPr>
          <p:nvPr/>
        </p:nvPicPr>
        <p:blipFill>
          <a:blip r:embed="rId3"/>
          <a:stretch>
            <a:fillRect/>
          </a:stretch>
        </p:blipFill>
        <p:spPr>
          <a:xfrm>
            <a:off x="1609849" y="3723322"/>
            <a:ext cx="5743575" cy="1323975"/>
          </a:xfrm>
          <a:prstGeom prst="rect">
            <a:avLst/>
          </a:prstGeom>
        </p:spPr>
      </p:pic>
    </p:spTree>
    <p:extLst>
      <p:ext uri="{BB962C8B-B14F-4D97-AF65-F5344CB8AC3E}">
        <p14:creationId xmlns:p14="http://schemas.microsoft.com/office/powerpoint/2010/main" val="79618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Öznitelik Çıkarımı … </a:t>
            </a:r>
          </a:p>
        </p:txBody>
      </p:sp>
      <p:pic>
        <p:nvPicPr>
          <p:cNvPr id="2" name="Resim 1"/>
          <p:cNvPicPr>
            <a:picLocks noChangeAspect="1"/>
          </p:cNvPicPr>
          <p:nvPr/>
        </p:nvPicPr>
        <p:blipFill>
          <a:blip r:embed="rId2"/>
          <a:stretch>
            <a:fillRect/>
          </a:stretch>
        </p:blipFill>
        <p:spPr>
          <a:xfrm>
            <a:off x="826895" y="1152356"/>
            <a:ext cx="7429500" cy="742950"/>
          </a:xfrm>
          <a:prstGeom prst="rect">
            <a:avLst/>
          </a:prstGeom>
        </p:spPr>
      </p:pic>
      <p:pic>
        <p:nvPicPr>
          <p:cNvPr id="7" name="Resim 6"/>
          <p:cNvPicPr>
            <a:picLocks noChangeAspect="1"/>
          </p:cNvPicPr>
          <p:nvPr/>
        </p:nvPicPr>
        <p:blipFill>
          <a:blip r:embed="rId3"/>
          <a:stretch>
            <a:fillRect/>
          </a:stretch>
        </p:blipFill>
        <p:spPr>
          <a:xfrm>
            <a:off x="826894" y="2128837"/>
            <a:ext cx="7429500" cy="2943225"/>
          </a:xfrm>
          <a:prstGeom prst="rect">
            <a:avLst/>
          </a:prstGeom>
        </p:spPr>
      </p:pic>
    </p:spTree>
    <p:extLst>
      <p:ext uri="{BB962C8B-B14F-4D97-AF65-F5344CB8AC3E}">
        <p14:creationId xmlns:p14="http://schemas.microsoft.com/office/powerpoint/2010/main" val="321065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927579" y="0"/>
            <a:ext cx="7228130" cy="875049"/>
          </a:xfrm>
        </p:spPr>
        <p:txBody>
          <a:bodyPr>
            <a:normAutofit/>
          </a:bodyPr>
          <a:lstStyle/>
          <a:p>
            <a:r>
              <a:rPr lang="tr-TR" sz="2000" dirty="0"/>
              <a:t>Tahmin (</a:t>
            </a:r>
            <a:r>
              <a:rPr lang="tr-TR" sz="2000" dirty="0" err="1"/>
              <a:t>Prediction</a:t>
            </a:r>
            <a:r>
              <a:rPr lang="tr-TR" sz="2000" dirty="0"/>
              <a:t>)</a:t>
            </a:r>
          </a:p>
        </p:txBody>
      </p:sp>
      <p:pic>
        <p:nvPicPr>
          <p:cNvPr id="8" name="Resim 7"/>
          <p:cNvPicPr>
            <a:picLocks noChangeAspect="1"/>
          </p:cNvPicPr>
          <p:nvPr/>
        </p:nvPicPr>
        <p:blipFill>
          <a:blip r:embed="rId2"/>
          <a:stretch>
            <a:fillRect/>
          </a:stretch>
        </p:blipFill>
        <p:spPr>
          <a:xfrm>
            <a:off x="1684972" y="979169"/>
            <a:ext cx="5599748" cy="3776879"/>
          </a:xfrm>
          <a:prstGeom prst="rect">
            <a:avLst/>
          </a:prstGeom>
        </p:spPr>
      </p:pic>
    </p:spTree>
    <p:extLst>
      <p:ext uri="{BB962C8B-B14F-4D97-AF65-F5344CB8AC3E}">
        <p14:creationId xmlns:p14="http://schemas.microsoft.com/office/powerpoint/2010/main" val="2487345601"/>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Özel 2">
      <a:majorFont>
        <a:latin typeface="Arial Black"/>
        <a:ea typeface=""/>
        <a:cs typeface=""/>
      </a:majorFont>
      <a:minorFont>
        <a:latin typeface="Arial Black"/>
        <a:ea typeface=""/>
        <a:cs typeface=""/>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8355</TotalTime>
  <Words>3024</Words>
  <Application>Microsoft Office PowerPoint</Application>
  <PresentationFormat>Ekran Gösterisi (16:9)</PresentationFormat>
  <Paragraphs>265</Paragraphs>
  <Slides>63</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63</vt:i4>
      </vt:variant>
    </vt:vector>
  </HeadingPairs>
  <TitlesOfParts>
    <vt:vector size="72" baseType="lpstr">
      <vt:lpstr>Arial Black</vt:lpstr>
      <vt:lpstr>Calibri</vt:lpstr>
      <vt:lpstr>charter</vt:lpstr>
      <vt:lpstr>Roboto</vt:lpstr>
      <vt:lpstr>Poppins</vt:lpstr>
      <vt:lpstr>Arial</vt:lpstr>
      <vt:lpstr>Times New Roman</vt:lpstr>
      <vt:lpstr>-apple-system</vt:lpstr>
      <vt:lpstr>Office Theme</vt:lpstr>
      <vt:lpstr>Makine Öğrenmesinin Temelleri  | Hafta 5  Makine Öğrenmesi  </vt:lpstr>
      <vt:lpstr>Ortam … </vt:lpstr>
      <vt:lpstr>Outlines</vt:lpstr>
      <vt:lpstr>Öznitelik Seçimi ve Öznitelik Çıkarımı … </vt:lpstr>
      <vt:lpstr>Öznitelik Dönüşümü … </vt:lpstr>
      <vt:lpstr>Öznitelik Dönüşümü … </vt:lpstr>
      <vt:lpstr>Öznitelik Dönüşümü … </vt:lpstr>
      <vt:lpstr>Öznitelik Çıkarımı … </vt:lpstr>
      <vt:lpstr>Tahmin (Prediction)</vt:lpstr>
      <vt:lpstr>Tahmin (Prediction)</vt:lpstr>
      <vt:lpstr>Tahmin (Prediction)</vt:lpstr>
      <vt:lpstr>Tahmin (Prediction)</vt:lpstr>
      <vt:lpstr>Tahmin (Prediction)</vt:lpstr>
      <vt:lpstr>Tahmin (Prediction)</vt:lpstr>
      <vt:lpstr>Tahmin (Prediction)</vt:lpstr>
      <vt:lpstr>Tahmin (Prediction)</vt:lpstr>
      <vt:lpstr>Tahmin (Prediction)-&gt;LinearRegression.py</vt:lpstr>
      <vt:lpstr>Tahmin (Prediction)-&gt;LinearRegression.py</vt:lpstr>
      <vt:lpstr>Kümeleme … </vt:lpstr>
      <vt:lpstr>Kümeleme (K-Means)</vt:lpstr>
      <vt:lpstr>Kümeleme (K-Means)</vt:lpstr>
      <vt:lpstr>Kümeleme (K-Means)</vt:lpstr>
      <vt:lpstr>Kümeleme (K-Means)</vt:lpstr>
      <vt:lpstr>Kümeleme (K-Means)</vt:lpstr>
      <vt:lpstr>Kümeleme (K-Means)</vt:lpstr>
      <vt:lpstr>Kümeleme (K-Means)</vt:lpstr>
      <vt:lpstr>Kümeleme (K-Means)</vt:lpstr>
      <vt:lpstr>K-Means Uygulama-&gt;kmeans.py</vt:lpstr>
      <vt:lpstr>Kümeleme (K-Means)</vt:lpstr>
      <vt:lpstr>Deneysel çalışmalar … </vt:lpstr>
      <vt:lpstr>Öznitelik Seçimi … (Feature Selection)</vt:lpstr>
      <vt:lpstr>PowerPoint Sunusu</vt:lpstr>
      <vt:lpstr>Öznitelik Seçme Yöntemleri</vt:lpstr>
      <vt:lpstr>Öznitelik Seçme Yöntemleri</vt:lpstr>
      <vt:lpstr>Öznitelik Seçme Yöntemleri Temel Temizlik-&gt;feature_clean.py</vt:lpstr>
      <vt:lpstr>Öznitelik Seçme Yöntemleri Temel Temizlik-&gt;feature_clean.py</vt:lpstr>
      <vt:lpstr>Öznitelik Seçme Yöntemleri Temel Temizlik-&gt;feature_clean.py</vt:lpstr>
      <vt:lpstr>Öznitelik Seçme Yöntemleri Temel Temizlik-&gt;variance_feauture_selected.py</vt:lpstr>
      <vt:lpstr>Filtreleme  Yöntemleri</vt:lpstr>
      <vt:lpstr>Filtre Yöntemleri</vt:lpstr>
      <vt:lpstr>Filtre Yöntemleri</vt:lpstr>
      <vt:lpstr>Filtreleme Yöntemleri</vt:lpstr>
      <vt:lpstr>Pearson Correlation </vt:lpstr>
      <vt:lpstr>Pearson Correlation </vt:lpstr>
      <vt:lpstr>Pearson Correlation-&gt;pearson_correlation.py </vt:lpstr>
      <vt:lpstr>Filtre Yöntemleri</vt:lpstr>
      <vt:lpstr>Filtre Yöntemleri</vt:lpstr>
      <vt:lpstr>Filtre Yöntemleri</vt:lpstr>
      <vt:lpstr>Ki-Kare Testi Yöntemi</vt:lpstr>
      <vt:lpstr>Ki-Kare Testi Yöntemi</vt:lpstr>
      <vt:lpstr>Ki-Kare Testi Yöntemi-&gt;ki_kare.py</vt:lpstr>
      <vt:lpstr>Sarmalayıcı Yöntemler (Wrapper-Based)</vt:lpstr>
      <vt:lpstr>Sequential Forward Selection (SFS)</vt:lpstr>
      <vt:lpstr>Sequential Forward Selection (SFS)</vt:lpstr>
      <vt:lpstr>Sequential Forward Selection (SFS)-&gt; SFS_feature_selection.py</vt:lpstr>
      <vt:lpstr>Sequential Forward Selection (SFS)-&gt; SFS_feature_selection.py</vt:lpstr>
      <vt:lpstr>Sequential Forward Selection (SFS)-&gt; SFS_feature_selection.py</vt:lpstr>
      <vt:lpstr>Ardışık Geri Yönde Seçim ( Sequential Backward Selection (SBS))</vt:lpstr>
      <vt:lpstr>Embedded Metotlar (Gömülü Yöntemler)</vt:lpstr>
      <vt:lpstr>Genetik Algoritma </vt:lpstr>
      <vt:lpstr>PCA (Temel Bileşenler Analizi)</vt:lpstr>
      <vt:lpstr>Sorular …</vt:lpstr>
      <vt:lpstr>Kaynak  https://www.veribilimiokulu.com/ozellik-olusumu-ve-ozellik-secimifeature-selection-1/  https://bilgisayarkavramlari.com/2008/12/15/k-ortalama-algoritmasi-k-means-algorithm/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 Hafta 1</dc:title>
  <dc:creator>Ümit ATİLA</dc:creator>
  <cp:lastModifiedBy>Abdulkadir Karacı</cp:lastModifiedBy>
  <cp:revision>398</cp:revision>
  <dcterms:created xsi:type="dcterms:W3CDTF">2020-10-02T20:23:56Z</dcterms:created>
  <dcterms:modified xsi:type="dcterms:W3CDTF">2022-10-28T13:01:03Z</dcterms:modified>
</cp:coreProperties>
</file>